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65"/>
  </p:notesMasterIdLst>
  <p:handoutMasterIdLst>
    <p:handoutMasterId r:id="rId266"/>
  </p:handoutMasterIdLst>
  <p:sldIdLst>
    <p:sldId id="258" r:id="rId2"/>
    <p:sldId id="838" r:id="rId3"/>
    <p:sldId id="736" r:id="rId4"/>
    <p:sldId id="737" r:id="rId5"/>
    <p:sldId id="738" r:id="rId6"/>
    <p:sldId id="739" r:id="rId7"/>
    <p:sldId id="740" r:id="rId8"/>
    <p:sldId id="741" r:id="rId9"/>
    <p:sldId id="742" r:id="rId10"/>
    <p:sldId id="743" r:id="rId11"/>
    <p:sldId id="744" r:id="rId12"/>
    <p:sldId id="745" r:id="rId13"/>
    <p:sldId id="746" r:id="rId14"/>
    <p:sldId id="747" r:id="rId15"/>
    <p:sldId id="748" r:id="rId16"/>
    <p:sldId id="749" r:id="rId17"/>
    <p:sldId id="750" r:id="rId18"/>
    <p:sldId id="751" r:id="rId19"/>
    <p:sldId id="752" r:id="rId20"/>
    <p:sldId id="753" r:id="rId21"/>
    <p:sldId id="754" r:id="rId22"/>
    <p:sldId id="755" r:id="rId23"/>
    <p:sldId id="756" r:id="rId24"/>
    <p:sldId id="757" r:id="rId25"/>
    <p:sldId id="758" r:id="rId26"/>
    <p:sldId id="759" r:id="rId27"/>
    <p:sldId id="760" r:id="rId28"/>
    <p:sldId id="761" r:id="rId29"/>
    <p:sldId id="762" r:id="rId30"/>
    <p:sldId id="763" r:id="rId31"/>
    <p:sldId id="764" r:id="rId32"/>
    <p:sldId id="765" r:id="rId33"/>
    <p:sldId id="766" r:id="rId34"/>
    <p:sldId id="767" r:id="rId35"/>
    <p:sldId id="768" r:id="rId36"/>
    <p:sldId id="769" r:id="rId37"/>
    <p:sldId id="770" r:id="rId38"/>
    <p:sldId id="771" r:id="rId39"/>
    <p:sldId id="772" r:id="rId40"/>
    <p:sldId id="773" r:id="rId41"/>
    <p:sldId id="774" r:id="rId42"/>
    <p:sldId id="775" r:id="rId43"/>
    <p:sldId id="776" r:id="rId44"/>
    <p:sldId id="777" r:id="rId45"/>
    <p:sldId id="778" r:id="rId46"/>
    <p:sldId id="779" r:id="rId47"/>
    <p:sldId id="780" r:id="rId48"/>
    <p:sldId id="781" r:id="rId49"/>
    <p:sldId id="782" r:id="rId50"/>
    <p:sldId id="783" r:id="rId51"/>
    <p:sldId id="784" r:id="rId52"/>
    <p:sldId id="785" r:id="rId53"/>
    <p:sldId id="786" r:id="rId54"/>
    <p:sldId id="787" r:id="rId55"/>
    <p:sldId id="788" r:id="rId56"/>
    <p:sldId id="789" r:id="rId57"/>
    <p:sldId id="364" r:id="rId58"/>
    <p:sldId id="790" r:id="rId59"/>
    <p:sldId id="791" r:id="rId60"/>
    <p:sldId id="792" r:id="rId61"/>
    <p:sldId id="793" r:id="rId62"/>
    <p:sldId id="794" r:id="rId63"/>
    <p:sldId id="795" r:id="rId64"/>
    <p:sldId id="796" r:id="rId65"/>
    <p:sldId id="797" r:id="rId66"/>
    <p:sldId id="798" r:id="rId67"/>
    <p:sldId id="799" r:id="rId68"/>
    <p:sldId id="404" r:id="rId69"/>
    <p:sldId id="607" r:id="rId70"/>
    <p:sldId id="608" r:id="rId71"/>
    <p:sldId id="609" r:id="rId72"/>
    <p:sldId id="610" r:id="rId73"/>
    <p:sldId id="611" r:id="rId74"/>
    <p:sldId id="612" r:id="rId75"/>
    <p:sldId id="613" r:id="rId76"/>
    <p:sldId id="614" r:id="rId77"/>
    <p:sldId id="615" r:id="rId78"/>
    <p:sldId id="616" r:id="rId79"/>
    <p:sldId id="617" r:id="rId80"/>
    <p:sldId id="618" r:id="rId81"/>
    <p:sldId id="619" r:id="rId82"/>
    <p:sldId id="620" r:id="rId83"/>
    <p:sldId id="621" r:id="rId84"/>
    <p:sldId id="839" r:id="rId85"/>
    <p:sldId id="840" r:id="rId86"/>
    <p:sldId id="482" r:id="rId87"/>
    <p:sldId id="511" r:id="rId88"/>
    <p:sldId id="622" r:id="rId89"/>
    <p:sldId id="623" r:id="rId90"/>
    <p:sldId id="624" r:id="rId91"/>
    <p:sldId id="625" r:id="rId92"/>
    <p:sldId id="626" r:id="rId93"/>
    <p:sldId id="627" r:id="rId94"/>
    <p:sldId id="628" r:id="rId95"/>
    <p:sldId id="629" r:id="rId96"/>
    <p:sldId id="630" r:id="rId97"/>
    <p:sldId id="841" r:id="rId98"/>
    <p:sldId id="842" r:id="rId99"/>
    <p:sldId id="631" r:id="rId100"/>
    <p:sldId id="844" r:id="rId101"/>
    <p:sldId id="845" r:id="rId102"/>
    <p:sldId id="843" r:id="rId103"/>
    <p:sldId id="632" r:id="rId104"/>
    <p:sldId id="633" r:id="rId105"/>
    <p:sldId id="634" r:id="rId106"/>
    <p:sldId id="635" r:id="rId107"/>
    <p:sldId id="636" r:id="rId108"/>
    <p:sldId id="637" r:id="rId109"/>
    <p:sldId id="638" r:id="rId110"/>
    <p:sldId id="639" r:id="rId111"/>
    <p:sldId id="640" r:id="rId112"/>
    <p:sldId id="641" r:id="rId113"/>
    <p:sldId id="642" r:id="rId114"/>
    <p:sldId id="391" r:id="rId115"/>
    <p:sldId id="847" r:id="rId116"/>
    <p:sldId id="848" r:id="rId117"/>
    <p:sldId id="849" r:id="rId118"/>
    <p:sldId id="851" r:id="rId119"/>
    <p:sldId id="852" r:id="rId120"/>
    <p:sldId id="853" r:id="rId121"/>
    <p:sldId id="854" r:id="rId122"/>
    <p:sldId id="855" r:id="rId123"/>
    <p:sldId id="846" r:id="rId124"/>
    <p:sldId id="392" r:id="rId125"/>
    <p:sldId id="393" r:id="rId126"/>
    <p:sldId id="394" r:id="rId127"/>
    <p:sldId id="395" r:id="rId128"/>
    <p:sldId id="396" r:id="rId129"/>
    <p:sldId id="398" r:id="rId130"/>
    <p:sldId id="397" r:id="rId131"/>
    <p:sldId id="643" r:id="rId132"/>
    <p:sldId id="874" r:id="rId133"/>
    <p:sldId id="875" r:id="rId134"/>
    <p:sldId id="876" r:id="rId135"/>
    <p:sldId id="877" r:id="rId136"/>
    <p:sldId id="878" r:id="rId137"/>
    <p:sldId id="879" r:id="rId138"/>
    <p:sldId id="880" r:id="rId139"/>
    <p:sldId id="882" r:id="rId140"/>
    <p:sldId id="856" r:id="rId141"/>
    <p:sldId id="860" r:id="rId142"/>
    <p:sldId id="861" r:id="rId143"/>
    <p:sldId id="863" r:id="rId144"/>
    <p:sldId id="864" r:id="rId145"/>
    <p:sldId id="865" r:id="rId146"/>
    <p:sldId id="866" r:id="rId147"/>
    <p:sldId id="867" r:id="rId148"/>
    <p:sldId id="868" r:id="rId149"/>
    <p:sldId id="869" r:id="rId150"/>
    <p:sldId id="862" r:id="rId151"/>
    <p:sldId id="870" r:id="rId152"/>
    <p:sldId id="873" r:id="rId153"/>
    <p:sldId id="883" r:id="rId154"/>
    <p:sldId id="383" r:id="rId155"/>
    <p:sldId id="389" r:id="rId156"/>
    <p:sldId id="379" r:id="rId157"/>
    <p:sldId id="380" r:id="rId158"/>
    <p:sldId id="385" r:id="rId159"/>
    <p:sldId id="386" r:id="rId160"/>
    <p:sldId id="384" r:id="rId161"/>
    <p:sldId id="388" r:id="rId162"/>
    <p:sldId id="382" r:id="rId163"/>
    <p:sldId id="884" r:id="rId164"/>
    <p:sldId id="893" r:id="rId165"/>
    <p:sldId id="894" r:id="rId166"/>
    <p:sldId id="895" r:id="rId167"/>
    <p:sldId id="644" r:id="rId168"/>
    <p:sldId id="646" r:id="rId169"/>
    <p:sldId id="651" r:id="rId170"/>
    <p:sldId id="663" r:id="rId171"/>
    <p:sldId id="664" r:id="rId172"/>
    <p:sldId id="665" r:id="rId173"/>
    <p:sldId id="652" r:id="rId174"/>
    <p:sldId id="653" r:id="rId175"/>
    <p:sldId id="889" r:id="rId176"/>
    <p:sldId id="890" r:id="rId177"/>
    <p:sldId id="891" r:id="rId178"/>
    <p:sldId id="892" r:id="rId179"/>
    <p:sldId id="667" r:id="rId180"/>
    <p:sldId id="650" r:id="rId181"/>
    <p:sldId id="669" r:id="rId182"/>
    <p:sldId id="675" r:id="rId183"/>
    <p:sldId id="676" r:id="rId184"/>
    <p:sldId id="677" r:id="rId185"/>
    <p:sldId id="685" r:id="rId186"/>
    <p:sldId id="694" r:id="rId187"/>
    <p:sldId id="695" r:id="rId188"/>
    <p:sldId id="672" r:id="rId189"/>
    <p:sldId id="689" r:id="rId190"/>
    <p:sldId id="687" r:id="rId191"/>
    <p:sldId id="696" r:id="rId192"/>
    <p:sldId id="697" r:id="rId193"/>
    <p:sldId id="684" r:id="rId194"/>
    <p:sldId id="698" r:id="rId195"/>
    <p:sldId id="699" r:id="rId196"/>
    <p:sldId id="886" r:id="rId197"/>
    <p:sldId id="887" r:id="rId198"/>
    <p:sldId id="888" r:id="rId199"/>
    <p:sldId id="800" r:id="rId200"/>
    <p:sldId id="801" r:id="rId201"/>
    <p:sldId id="802" r:id="rId202"/>
    <p:sldId id="806" r:id="rId203"/>
    <p:sldId id="807" r:id="rId204"/>
    <p:sldId id="808" r:id="rId205"/>
    <p:sldId id="809" r:id="rId206"/>
    <p:sldId id="810" r:id="rId207"/>
    <p:sldId id="811" r:id="rId208"/>
    <p:sldId id="832" r:id="rId209"/>
    <p:sldId id="833" r:id="rId210"/>
    <p:sldId id="834" r:id="rId211"/>
    <p:sldId id="835" r:id="rId212"/>
    <p:sldId id="836" r:id="rId213"/>
    <p:sldId id="837" r:id="rId214"/>
    <p:sldId id="812" r:id="rId215"/>
    <p:sldId id="813" r:id="rId216"/>
    <p:sldId id="814" r:id="rId217"/>
    <p:sldId id="815" r:id="rId218"/>
    <p:sldId id="897" r:id="rId219"/>
    <p:sldId id="898" r:id="rId220"/>
    <p:sldId id="899" r:id="rId221"/>
    <p:sldId id="900" r:id="rId222"/>
    <p:sldId id="901" r:id="rId223"/>
    <p:sldId id="816" r:id="rId224"/>
    <p:sldId id="822" r:id="rId225"/>
    <p:sldId id="823" r:id="rId226"/>
    <p:sldId id="824" r:id="rId227"/>
    <p:sldId id="825" r:id="rId228"/>
    <p:sldId id="826" r:id="rId229"/>
    <p:sldId id="827" r:id="rId230"/>
    <p:sldId id="828" r:id="rId231"/>
    <p:sldId id="829" r:id="rId232"/>
    <p:sldId id="830" r:id="rId233"/>
    <p:sldId id="831" r:id="rId234"/>
    <p:sldId id="701" r:id="rId235"/>
    <p:sldId id="702" r:id="rId236"/>
    <p:sldId id="703" r:id="rId237"/>
    <p:sldId id="704" r:id="rId238"/>
    <p:sldId id="705" r:id="rId239"/>
    <p:sldId id="706" r:id="rId240"/>
    <p:sldId id="713" r:id="rId241"/>
    <p:sldId id="712" r:id="rId242"/>
    <p:sldId id="716" r:id="rId243"/>
    <p:sldId id="673" r:id="rId244"/>
    <p:sldId id="707" r:id="rId245"/>
    <p:sldId id="674" r:id="rId246"/>
    <p:sldId id="711" r:id="rId247"/>
    <p:sldId id="708" r:id="rId248"/>
    <p:sldId id="709" r:id="rId249"/>
    <p:sldId id="710" r:id="rId250"/>
    <p:sldId id="715" r:id="rId251"/>
    <p:sldId id="714" r:id="rId252"/>
    <p:sldId id="725" r:id="rId253"/>
    <p:sldId id="727" r:id="rId254"/>
    <p:sldId id="728" r:id="rId255"/>
    <p:sldId id="720" r:id="rId256"/>
    <p:sldId id="721" r:id="rId257"/>
    <p:sldId id="722" r:id="rId258"/>
    <p:sldId id="729" r:id="rId259"/>
    <p:sldId id="730" r:id="rId260"/>
    <p:sldId id="731" r:id="rId261"/>
    <p:sldId id="734" r:id="rId262"/>
    <p:sldId id="732" r:id="rId263"/>
    <p:sldId id="735" r:id="rId264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219"/>
    <p:restoredTop sz="86772"/>
  </p:normalViewPr>
  <p:slideViewPr>
    <p:cSldViewPr snapToGrid="0" snapToObjects="1" showGuides="1">
      <p:cViewPr>
        <p:scale>
          <a:sx n="110" d="100"/>
          <a:sy n="110" d="100"/>
        </p:scale>
        <p:origin x="1400" y="-152"/>
      </p:cViewPr>
      <p:guideLst>
        <p:guide orient="horz" pos="2183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20" d="100"/>
        <a:sy n="2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7" d="100"/>
          <a:sy n="87" d="100"/>
        </p:scale>
        <p:origin x="3904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170" Type="http://schemas.openxmlformats.org/officeDocument/2006/relationships/slide" Target="slides/slide169.xml"/><Relationship Id="rId171" Type="http://schemas.openxmlformats.org/officeDocument/2006/relationships/slide" Target="slides/slide170.xml"/><Relationship Id="rId172" Type="http://schemas.openxmlformats.org/officeDocument/2006/relationships/slide" Target="slides/slide171.xml"/><Relationship Id="rId173" Type="http://schemas.openxmlformats.org/officeDocument/2006/relationships/slide" Target="slides/slide172.xml"/><Relationship Id="rId174" Type="http://schemas.openxmlformats.org/officeDocument/2006/relationships/slide" Target="slides/slide173.xml"/><Relationship Id="rId175" Type="http://schemas.openxmlformats.org/officeDocument/2006/relationships/slide" Target="slides/slide174.xml"/><Relationship Id="rId176" Type="http://schemas.openxmlformats.org/officeDocument/2006/relationships/slide" Target="slides/slide175.xml"/><Relationship Id="rId177" Type="http://schemas.openxmlformats.org/officeDocument/2006/relationships/slide" Target="slides/slide176.xml"/><Relationship Id="rId178" Type="http://schemas.openxmlformats.org/officeDocument/2006/relationships/slide" Target="slides/slide177.xml"/><Relationship Id="rId179" Type="http://schemas.openxmlformats.org/officeDocument/2006/relationships/slide" Target="slides/slide178.xml"/><Relationship Id="rId260" Type="http://schemas.openxmlformats.org/officeDocument/2006/relationships/slide" Target="slides/slide259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61" Type="http://schemas.openxmlformats.org/officeDocument/2006/relationships/slide" Target="slides/slide260.xml"/><Relationship Id="rId262" Type="http://schemas.openxmlformats.org/officeDocument/2006/relationships/slide" Target="slides/slide261.xml"/><Relationship Id="rId263" Type="http://schemas.openxmlformats.org/officeDocument/2006/relationships/slide" Target="slides/slide262.xml"/><Relationship Id="rId264" Type="http://schemas.openxmlformats.org/officeDocument/2006/relationships/slide" Target="slides/slide263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200" Type="http://schemas.openxmlformats.org/officeDocument/2006/relationships/slide" Target="slides/slide199.xml"/><Relationship Id="rId201" Type="http://schemas.openxmlformats.org/officeDocument/2006/relationships/slide" Target="slides/slide200.xml"/><Relationship Id="rId202" Type="http://schemas.openxmlformats.org/officeDocument/2006/relationships/slide" Target="slides/slide201.xml"/><Relationship Id="rId203" Type="http://schemas.openxmlformats.org/officeDocument/2006/relationships/slide" Target="slides/slide202.xml"/><Relationship Id="rId204" Type="http://schemas.openxmlformats.org/officeDocument/2006/relationships/slide" Target="slides/slide203.xml"/><Relationship Id="rId205" Type="http://schemas.openxmlformats.org/officeDocument/2006/relationships/slide" Target="slides/slide204.xml"/><Relationship Id="rId206" Type="http://schemas.openxmlformats.org/officeDocument/2006/relationships/slide" Target="slides/slide205.xml"/><Relationship Id="rId207" Type="http://schemas.openxmlformats.org/officeDocument/2006/relationships/slide" Target="slides/slide206.xml"/><Relationship Id="rId208" Type="http://schemas.openxmlformats.org/officeDocument/2006/relationships/slide" Target="slides/slide207.xml"/><Relationship Id="rId209" Type="http://schemas.openxmlformats.org/officeDocument/2006/relationships/slide" Target="slides/slide208.xml"/><Relationship Id="rId265" Type="http://schemas.openxmlformats.org/officeDocument/2006/relationships/notesMaster" Target="notesMasters/notesMaster1.xml"/><Relationship Id="rId266" Type="http://schemas.openxmlformats.org/officeDocument/2006/relationships/handoutMaster" Target="handoutMasters/handoutMaster1.xml"/><Relationship Id="rId267" Type="http://schemas.openxmlformats.org/officeDocument/2006/relationships/presProps" Target="presProps.xml"/><Relationship Id="rId268" Type="http://schemas.openxmlformats.org/officeDocument/2006/relationships/viewProps" Target="viewProps.xml"/><Relationship Id="rId26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180" Type="http://schemas.openxmlformats.org/officeDocument/2006/relationships/slide" Target="slides/slide179.xml"/><Relationship Id="rId181" Type="http://schemas.openxmlformats.org/officeDocument/2006/relationships/slide" Target="slides/slide180.xml"/><Relationship Id="rId182" Type="http://schemas.openxmlformats.org/officeDocument/2006/relationships/slide" Target="slides/slide181.xml"/><Relationship Id="rId183" Type="http://schemas.openxmlformats.org/officeDocument/2006/relationships/slide" Target="slides/slide182.xml"/><Relationship Id="rId184" Type="http://schemas.openxmlformats.org/officeDocument/2006/relationships/slide" Target="slides/slide183.xml"/><Relationship Id="rId185" Type="http://schemas.openxmlformats.org/officeDocument/2006/relationships/slide" Target="slides/slide184.xml"/><Relationship Id="rId186" Type="http://schemas.openxmlformats.org/officeDocument/2006/relationships/slide" Target="slides/slide185.xml"/><Relationship Id="rId187" Type="http://schemas.openxmlformats.org/officeDocument/2006/relationships/slide" Target="slides/slide186.xml"/><Relationship Id="rId188" Type="http://schemas.openxmlformats.org/officeDocument/2006/relationships/slide" Target="slides/slide187.xml"/><Relationship Id="rId189" Type="http://schemas.openxmlformats.org/officeDocument/2006/relationships/slide" Target="slides/slide188.xml"/><Relationship Id="rId270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210" Type="http://schemas.openxmlformats.org/officeDocument/2006/relationships/slide" Target="slides/slide209.xml"/><Relationship Id="rId211" Type="http://schemas.openxmlformats.org/officeDocument/2006/relationships/slide" Target="slides/slide210.xml"/><Relationship Id="rId212" Type="http://schemas.openxmlformats.org/officeDocument/2006/relationships/slide" Target="slides/slide211.xml"/><Relationship Id="rId213" Type="http://schemas.openxmlformats.org/officeDocument/2006/relationships/slide" Target="slides/slide212.xml"/><Relationship Id="rId214" Type="http://schemas.openxmlformats.org/officeDocument/2006/relationships/slide" Target="slides/slide213.xml"/><Relationship Id="rId215" Type="http://schemas.openxmlformats.org/officeDocument/2006/relationships/slide" Target="slides/slide214.xml"/><Relationship Id="rId216" Type="http://schemas.openxmlformats.org/officeDocument/2006/relationships/slide" Target="slides/slide215.xml"/><Relationship Id="rId217" Type="http://schemas.openxmlformats.org/officeDocument/2006/relationships/slide" Target="slides/slide216.xml"/><Relationship Id="rId218" Type="http://schemas.openxmlformats.org/officeDocument/2006/relationships/slide" Target="slides/slide217.xml"/><Relationship Id="rId219" Type="http://schemas.openxmlformats.org/officeDocument/2006/relationships/slide" Target="slides/slide21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90" Type="http://schemas.openxmlformats.org/officeDocument/2006/relationships/slide" Target="slides/slide189.xml"/><Relationship Id="rId191" Type="http://schemas.openxmlformats.org/officeDocument/2006/relationships/slide" Target="slides/slide190.xml"/><Relationship Id="rId192" Type="http://schemas.openxmlformats.org/officeDocument/2006/relationships/slide" Target="slides/slide191.xml"/><Relationship Id="rId193" Type="http://schemas.openxmlformats.org/officeDocument/2006/relationships/slide" Target="slides/slide192.xml"/><Relationship Id="rId194" Type="http://schemas.openxmlformats.org/officeDocument/2006/relationships/slide" Target="slides/slide193.xml"/><Relationship Id="rId195" Type="http://schemas.openxmlformats.org/officeDocument/2006/relationships/slide" Target="slides/slide194.xml"/><Relationship Id="rId196" Type="http://schemas.openxmlformats.org/officeDocument/2006/relationships/slide" Target="slides/slide195.xml"/><Relationship Id="rId197" Type="http://schemas.openxmlformats.org/officeDocument/2006/relationships/slide" Target="slides/slide196.xml"/><Relationship Id="rId198" Type="http://schemas.openxmlformats.org/officeDocument/2006/relationships/slide" Target="slides/slide197.xml"/><Relationship Id="rId199" Type="http://schemas.openxmlformats.org/officeDocument/2006/relationships/slide" Target="slides/slide19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220" Type="http://schemas.openxmlformats.org/officeDocument/2006/relationships/slide" Target="slides/slide219.xml"/><Relationship Id="rId221" Type="http://schemas.openxmlformats.org/officeDocument/2006/relationships/slide" Target="slides/slide220.xml"/><Relationship Id="rId222" Type="http://schemas.openxmlformats.org/officeDocument/2006/relationships/slide" Target="slides/slide221.xml"/><Relationship Id="rId223" Type="http://schemas.openxmlformats.org/officeDocument/2006/relationships/slide" Target="slides/slide222.xml"/><Relationship Id="rId224" Type="http://schemas.openxmlformats.org/officeDocument/2006/relationships/slide" Target="slides/slide223.xml"/><Relationship Id="rId225" Type="http://schemas.openxmlformats.org/officeDocument/2006/relationships/slide" Target="slides/slide224.xml"/><Relationship Id="rId226" Type="http://schemas.openxmlformats.org/officeDocument/2006/relationships/slide" Target="slides/slide225.xml"/><Relationship Id="rId227" Type="http://schemas.openxmlformats.org/officeDocument/2006/relationships/slide" Target="slides/slide226.xml"/><Relationship Id="rId228" Type="http://schemas.openxmlformats.org/officeDocument/2006/relationships/slide" Target="slides/slide227.xml"/><Relationship Id="rId229" Type="http://schemas.openxmlformats.org/officeDocument/2006/relationships/slide" Target="slides/slide228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Relationship Id="rId142" Type="http://schemas.openxmlformats.org/officeDocument/2006/relationships/slide" Target="slides/slide141.xml"/><Relationship Id="rId143" Type="http://schemas.openxmlformats.org/officeDocument/2006/relationships/slide" Target="slides/slide142.xml"/><Relationship Id="rId144" Type="http://schemas.openxmlformats.org/officeDocument/2006/relationships/slide" Target="slides/slide143.xml"/><Relationship Id="rId145" Type="http://schemas.openxmlformats.org/officeDocument/2006/relationships/slide" Target="slides/slide144.xml"/><Relationship Id="rId146" Type="http://schemas.openxmlformats.org/officeDocument/2006/relationships/slide" Target="slides/slide145.xml"/><Relationship Id="rId147" Type="http://schemas.openxmlformats.org/officeDocument/2006/relationships/slide" Target="slides/slide146.xml"/><Relationship Id="rId148" Type="http://schemas.openxmlformats.org/officeDocument/2006/relationships/slide" Target="slides/slide147.xml"/><Relationship Id="rId149" Type="http://schemas.openxmlformats.org/officeDocument/2006/relationships/slide" Target="slides/slide148.xml"/><Relationship Id="rId230" Type="http://schemas.openxmlformats.org/officeDocument/2006/relationships/slide" Target="slides/slide229.xml"/><Relationship Id="rId231" Type="http://schemas.openxmlformats.org/officeDocument/2006/relationships/slide" Target="slides/slide230.xml"/><Relationship Id="rId232" Type="http://schemas.openxmlformats.org/officeDocument/2006/relationships/slide" Target="slides/slide231.xml"/><Relationship Id="rId233" Type="http://schemas.openxmlformats.org/officeDocument/2006/relationships/slide" Target="slides/slide232.xml"/><Relationship Id="rId234" Type="http://schemas.openxmlformats.org/officeDocument/2006/relationships/slide" Target="slides/slide233.xml"/><Relationship Id="rId235" Type="http://schemas.openxmlformats.org/officeDocument/2006/relationships/slide" Target="slides/slide234.xml"/><Relationship Id="rId236" Type="http://schemas.openxmlformats.org/officeDocument/2006/relationships/slide" Target="slides/slide235.xml"/><Relationship Id="rId237" Type="http://schemas.openxmlformats.org/officeDocument/2006/relationships/slide" Target="slides/slide236.xml"/><Relationship Id="rId238" Type="http://schemas.openxmlformats.org/officeDocument/2006/relationships/slide" Target="slides/slide237.xml"/><Relationship Id="rId239" Type="http://schemas.openxmlformats.org/officeDocument/2006/relationships/slide" Target="slides/slide2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50" Type="http://schemas.openxmlformats.org/officeDocument/2006/relationships/slide" Target="slides/slide149.xml"/><Relationship Id="rId151" Type="http://schemas.openxmlformats.org/officeDocument/2006/relationships/slide" Target="slides/slide150.xml"/><Relationship Id="rId152" Type="http://schemas.openxmlformats.org/officeDocument/2006/relationships/slide" Target="slides/slide151.xml"/><Relationship Id="rId153" Type="http://schemas.openxmlformats.org/officeDocument/2006/relationships/slide" Target="slides/slide152.xml"/><Relationship Id="rId154" Type="http://schemas.openxmlformats.org/officeDocument/2006/relationships/slide" Target="slides/slide153.xml"/><Relationship Id="rId155" Type="http://schemas.openxmlformats.org/officeDocument/2006/relationships/slide" Target="slides/slide154.xml"/><Relationship Id="rId156" Type="http://schemas.openxmlformats.org/officeDocument/2006/relationships/slide" Target="slides/slide155.xml"/><Relationship Id="rId157" Type="http://schemas.openxmlformats.org/officeDocument/2006/relationships/slide" Target="slides/slide156.xml"/><Relationship Id="rId158" Type="http://schemas.openxmlformats.org/officeDocument/2006/relationships/slide" Target="slides/slide157.xml"/><Relationship Id="rId159" Type="http://schemas.openxmlformats.org/officeDocument/2006/relationships/slide" Target="slides/slide158.xml"/><Relationship Id="rId240" Type="http://schemas.openxmlformats.org/officeDocument/2006/relationships/slide" Target="slides/slide239.xml"/><Relationship Id="rId241" Type="http://schemas.openxmlformats.org/officeDocument/2006/relationships/slide" Target="slides/slide240.xml"/><Relationship Id="rId242" Type="http://schemas.openxmlformats.org/officeDocument/2006/relationships/slide" Target="slides/slide241.xml"/><Relationship Id="rId243" Type="http://schemas.openxmlformats.org/officeDocument/2006/relationships/slide" Target="slides/slide242.xml"/><Relationship Id="rId244" Type="http://schemas.openxmlformats.org/officeDocument/2006/relationships/slide" Target="slides/slide243.xml"/><Relationship Id="rId245" Type="http://schemas.openxmlformats.org/officeDocument/2006/relationships/slide" Target="slides/slide244.xml"/><Relationship Id="rId246" Type="http://schemas.openxmlformats.org/officeDocument/2006/relationships/slide" Target="slides/slide245.xml"/><Relationship Id="rId247" Type="http://schemas.openxmlformats.org/officeDocument/2006/relationships/slide" Target="slides/slide246.xml"/><Relationship Id="rId248" Type="http://schemas.openxmlformats.org/officeDocument/2006/relationships/slide" Target="slides/slide247.xml"/><Relationship Id="rId249" Type="http://schemas.openxmlformats.org/officeDocument/2006/relationships/slide" Target="slides/slide2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60" Type="http://schemas.openxmlformats.org/officeDocument/2006/relationships/slide" Target="slides/slide159.xml"/><Relationship Id="rId161" Type="http://schemas.openxmlformats.org/officeDocument/2006/relationships/slide" Target="slides/slide160.xml"/><Relationship Id="rId162" Type="http://schemas.openxmlformats.org/officeDocument/2006/relationships/slide" Target="slides/slide161.xml"/><Relationship Id="rId163" Type="http://schemas.openxmlformats.org/officeDocument/2006/relationships/slide" Target="slides/slide162.xml"/><Relationship Id="rId164" Type="http://schemas.openxmlformats.org/officeDocument/2006/relationships/slide" Target="slides/slide163.xml"/><Relationship Id="rId165" Type="http://schemas.openxmlformats.org/officeDocument/2006/relationships/slide" Target="slides/slide164.xml"/><Relationship Id="rId166" Type="http://schemas.openxmlformats.org/officeDocument/2006/relationships/slide" Target="slides/slide165.xml"/><Relationship Id="rId167" Type="http://schemas.openxmlformats.org/officeDocument/2006/relationships/slide" Target="slides/slide166.xml"/><Relationship Id="rId168" Type="http://schemas.openxmlformats.org/officeDocument/2006/relationships/slide" Target="slides/slide167.xml"/><Relationship Id="rId169" Type="http://schemas.openxmlformats.org/officeDocument/2006/relationships/slide" Target="slides/slide168.xml"/><Relationship Id="rId250" Type="http://schemas.openxmlformats.org/officeDocument/2006/relationships/slide" Target="slides/slide249.xml"/><Relationship Id="rId251" Type="http://schemas.openxmlformats.org/officeDocument/2006/relationships/slide" Target="slides/slide250.xml"/><Relationship Id="rId252" Type="http://schemas.openxmlformats.org/officeDocument/2006/relationships/slide" Target="slides/slide251.xml"/><Relationship Id="rId253" Type="http://schemas.openxmlformats.org/officeDocument/2006/relationships/slide" Target="slides/slide252.xml"/><Relationship Id="rId254" Type="http://schemas.openxmlformats.org/officeDocument/2006/relationships/slide" Target="slides/slide253.xml"/><Relationship Id="rId255" Type="http://schemas.openxmlformats.org/officeDocument/2006/relationships/slide" Target="slides/slide254.xml"/><Relationship Id="rId256" Type="http://schemas.openxmlformats.org/officeDocument/2006/relationships/slide" Target="slides/slide255.xml"/><Relationship Id="rId257" Type="http://schemas.openxmlformats.org/officeDocument/2006/relationships/slide" Target="slides/slide256.xml"/><Relationship Id="rId258" Type="http://schemas.openxmlformats.org/officeDocument/2006/relationships/slide" Target="slides/slide257.xml"/><Relationship Id="rId259" Type="http://schemas.openxmlformats.org/officeDocument/2006/relationships/slide" Target="slides/slide258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="" xmlns:a16="http://schemas.microsoft.com/office/drawing/2014/main" id="{E46B7F7C-FCD2-4242-962F-5C1EAB086F7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="" xmlns:a16="http://schemas.microsoft.com/office/drawing/2014/main" id="{1BCB3C81-4E9F-B74A-9EB4-59EAF55C62E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2D0ED7-7949-EF43-8CB0-EECB9843993A}" type="datetimeFigureOut">
              <a:rPr kumimoji="1" lang="ko-KR" altLang="en-US" smtClean="0"/>
              <a:t>2020. 7. 27.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="" xmlns:a16="http://schemas.microsoft.com/office/drawing/2014/main" id="{15C50BE3-42A7-AC43-8408-F700C3E762C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4BB63B33-1C48-8048-9D27-A3109444188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DF0699-81E4-0741-BED7-DD1E53B1599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6807723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FDF628-715E-5845-851D-3DBB08BBA417}" type="datetimeFigureOut">
              <a:rPr kumimoji="1" lang="ko-KR" altLang="en-US" smtClean="0"/>
              <a:t>2020. 7. 27.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141C08-C631-9145-B62C-14BEAD5E8D2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665539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8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4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2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0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3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0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4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4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5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9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5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6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9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4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8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4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6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2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7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186292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108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005034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114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619691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123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98112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132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756199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140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030182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143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26726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150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796401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154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188993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164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2710385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167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823045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3386744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175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5931746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179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1535245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185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0994962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193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8398356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196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5267693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199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5132397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204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8053532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208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6081144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214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7065942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234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679600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19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8569540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246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3609495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252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90720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261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417682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33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005069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51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178792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57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087428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68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81642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87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658032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96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79445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내용 개체 틀 9"/>
          <p:cNvSpPr>
            <a:spLocks noGrp="1"/>
          </p:cNvSpPr>
          <p:nvPr>
            <p:ph sz="quarter" idx="10" hasCustomPrompt="1"/>
          </p:nvPr>
        </p:nvSpPr>
        <p:spPr>
          <a:xfrm>
            <a:off x="374538" y="5040689"/>
            <a:ext cx="8369300" cy="1281112"/>
          </a:xfrm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pPr lvl="0"/>
            <a:r>
              <a:rPr kumimoji="1" lang="ko-KR" altLang="en-US" dirty="0"/>
              <a:t>텍스트를 입력해주세요 나눔스퀘어 </a:t>
            </a:r>
            <a:r>
              <a:rPr kumimoji="1" lang="en-US" altLang="ko-KR" dirty="0"/>
              <a:t>20pt</a:t>
            </a:r>
            <a:endParaRPr kumimoji="1" lang="ko-KR" altLang="en-US" dirty="0"/>
          </a:p>
        </p:txBody>
      </p:sp>
      <p:pic>
        <p:nvPicPr>
          <p:cNvPr id="25" name="그림 2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486003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500038"/>
            <a:ext cx="7886700" cy="1325563"/>
          </a:xfrm>
        </p:spPr>
        <p:txBody>
          <a:bodyPr/>
          <a:lstStyle>
            <a:lvl1pPr>
              <a:defRPr sz="3300" b="1" i="0" spc="-60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fld id="{F66F3F62-96BC-2B41-852E-CE123D2B8C28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811838"/>
          </a:xfrm>
        </p:spPr>
        <p:txBody>
          <a:bodyPr vert="eaVert"/>
          <a:lstStyle>
            <a:lvl1pPr>
              <a:defRPr b="1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365125"/>
            <a:ext cx="5800725" cy="5811838"/>
          </a:xfrm>
        </p:spPr>
        <p:txBody>
          <a:bodyPr vert="eaVert"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fld id="{F66F3F62-96BC-2B41-852E-CE123D2B8C28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- 상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개체 틀 1"/>
          <p:cNvSpPr>
            <a:spLocks noGrp="1"/>
          </p:cNvSpPr>
          <p:nvPr>
            <p:ph type="title" hasCustomPrompt="1"/>
          </p:nvPr>
        </p:nvSpPr>
        <p:spPr>
          <a:xfrm>
            <a:off x="468000" y="404664"/>
            <a:ext cx="8207250" cy="593958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algn="l">
              <a:defRPr sz="1800" b="1" i="0" spc="-75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r>
              <a:rPr lang="ko-KR" altLang="en-US" dirty="0"/>
              <a:t>페이지 제목</a:t>
            </a:r>
          </a:p>
        </p:txBody>
      </p:sp>
      <p:sp>
        <p:nvSpPr>
          <p:cNvPr id="5" name="내용 개체 틀 2"/>
          <p:cNvSpPr>
            <a:spLocks noGrp="1"/>
          </p:cNvSpPr>
          <p:nvPr>
            <p:ph sz="quarter" idx="18"/>
          </p:nvPr>
        </p:nvSpPr>
        <p:spPr>
          <a:xfrm>
            <a:off x="468000" y="1115886"/>
            <a:ext cx="8208163" cy="4068000"/>
          </a:xfrm>
          <a:prstGeom prst="rect">
            <a:avLst/>
          </a:prstGeom>
        </p:spPr>
        <p:txBody>
          <a:bodyPr lIns="0">
            <a:normAutofit/>
          </a:bodyPr>
          <a:lstStyle>
            <a:lvl1pPr marL="81000" indent="-135000">
              <a:lnSpc>
                <a:spcPct val="100000"/>
              </a:lnSpc>
              <a:buFont typeface="+mj-lt"/>
              <a:buAutoNum type="arabicPeriod"/>
              <a:defRPr sz="1050" b="0" i="0" spc="-15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135000" indent="0">
              <a:lnSpc>
                <a:spcPct val="100000"/>
              </a:lnSpc>
              <a:spcBef>
                <a:spcPts val="900"/>
              </a:spcBef>
              <a:buFont typeface="Arial" pitchFamily="34" charset="0"/>
              <a:buNone/>
              <a:defRPr sz="1050" b="0" i="0" spc="-15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243000" indent="-81000">
              <a:lnSpc>
                <a:spcPct val="100000"/>
              </a:lnSpc>
              <a:buFont typeface="Arial" pitchFamily="34" charset="0"/>
              <a:buChar char="•"/>
              <a:defRPr sz="1050" b="0" i="0" spc="-15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243000" indent="0">
              <a:lnSpc>
                <a:spcPct val="100000"/>
              </a:lnSpc>
              <a:buNone/>
              <a:defRPr sz="1050" b="0" i="0" spc="-15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479588" indent="-81000">
              <a:lnSpc>
                <a:spcPct val="100000"/>
              </a:lnSpc>
              <a:buFont typeface="맑은 고딕" pitchFamily="50" charset="-127"/>
              <a:buChar char="–"/>
              <a:defRPr sz="1050" b="0" i="0" spc="-15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/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102940"/>
            <a:ext cx="7886700" cy="4351338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628650" y="839680"/>
            <a:ext cx="7886700" cy="646331"/>
          </a:xfrm>
        </p:spPr>
        <p:txBody>
          <a:bodyPr>
            <a:noAutofit/>
          </a:bodyPr>
          <a:lstStyle>
            <a:lvl1pPr>
              <a:defRPr sz="3300" spc="-60" baseline="0"/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3000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8570" y="2122488"/>
            <a:ext cx="1195425" cy="3759201"/>
          </a:xfrm>
          <a:prstGeom prst="rect">
            <a:avLst/>
          </a:prstGeom>
        </p:spPr>
      </p:pic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628650" y="6518166"/>
            <a:ext cx="1574904" cy="249895"/>
          </a:xfrm>
        </p:spPr>
        <p:txBody>
          <a:bodyPr>
            <a:noAutofit/>
          </a:bodyPr>
          <a:lstStyle>
            <a:lvl1pPr marL="0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목차를 넣어주세요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41"/>
            <a:ext cx="7886700" cy="2852737"/>
          </a:xfrm>
        </p:spPr>
        <p:txBody>
          <a:bodyPr anchor="b"/>
          <a:lstStyle>
            <a:lvl1pPr>
              <a:defRPr sz="4500" b="1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6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fld id="{F66F3F62-96BC-2B41-852E-CE123D2B8C28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28650" y="2102940"/>
            <a:ext cx="3886200" cy="4147958"/>
          </a:xfrm>
        </p:spPr>
        <p:txBody>
          <a:bodyPr/>
          <a:lstStyle/>
          <a:p>
            <a:pPr lvl="0"/>
            <a:r>
              <a:rPr lang="ko-KR" altLang="en-US" dirty="0"/>
              <a:t>텍스트를 넣어주세요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29150" y="2102940"/>
            <a:ext cx="3886200" cy="4147958"/>
          </a:xfrm>
        </p:spPr>
        <p:txBody>
          <a:bodyPr/>
          <a:lstStyle/>
          <a:p>
            <a:pPr lvl="0"/>
            <a:r>
              <a:rPr lang="ko-KR" altLang="en-US" dirty="0"/>
              <a:t>텍스트를 넣어주세요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/>
          <a:lstStyle/>
          <a:p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6F3F62-96BC-2B41-852E-CE123D2B8C28}" type="slidenum">
              <a:rPr kumimoji="1" lang="ko-KR" altLang="en-US" smtClean="0"/>
              <a:t>‹#›</a:t>
            </a:fld>
            <a:endParaRPr kumimoji="1" lang="ko-KR" altLang="en-US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500038"/>
            <a:ext cx="7886700" cy="1325563"/>
          </a:xfrm>
        </p:spPr>
        <p:txBody>
          <a:bodyPr/>
          <a:lstStyle>
            <a:lvl1pPr>
              <a:defRPr sz="3300" b="1" i="0" spc="-60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9841" y="500038"/>
            <a:ext cx="7886700" cy="1325563"/>
          </a:xfrm>
        </p:spPr>
        <p:txBody>
          <a:bodyPr/>
          <a:lstStyle>
            <a:lvl1pPr>
              <a:defRPr sz="3300" b="1" i="0" spc="-60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2093388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917300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1" y="2093388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1" y="2917300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/>
          <a:lstStyle/>
          <a:p>
            <a:endParaRPr kumimoji="1"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/>
          <a:lstStyle/>
          <a:p>
            <a:endParaRPr kumimoji="1"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6F3F62-96BC-2B41-852E-CE123D2B8C2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500038"/>
            <a:ext cx="7886700" cy="1325563"/>
          </a:xfrm>
        </p:spPr>
        <p:txBody>
          <a:bodyPr/>
          <a:lstStyle>
            <a:lvl1pPr>
              <a:defRPr sz="3300" b="1" i="0" spc="-60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fld id="{F66F3F62-96BC-2B41-852E-CE123D2B8C28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fld id="{F66F3F62-96BC-2B41-852E-CE123D2B8C28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 b="1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sz="21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sz="15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sz="15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fld id="{F66F3F62-96BC-2B41-852E-CE123D2B8C28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 b="1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8"/>
            <a:ext cx="4629150" cy="4873625"/>
          </a:xfrm>
        </p:spPr>
        <p:txBody>
          <a:bodyPr anchor="t"/>
          <a:lstStyle>
            <a:lvl1pPr marL="0" indent="0"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ko-KR" altLang="en-US"/>
              <a:t>그림을 개체 틀로 끌거나 아이콘을 클릭하여 추가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fld id="{F66F3F62-96BC-2B41-852E-CE123D2B8C28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8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8650" y="642100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00">
                <a:solidFill>
                  <a:schemeClr val="tx1">
                    <a:tint val="7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fld id="{F66F3F62-96BC-2B41-852E-CE123D2B8C28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  <p:cxnSp>
        <p:nvCxnSpPr>
          <p:cNvPr id="14" name="직선 연결선[R] 13"/>
          <p:cNvCxnSpPr/>
          <p:nvPr userDrawn="1"/>
        </p:nvCxnSpPr>
        <p:spPr>
          <a:xfrm>
            <a:off x="334763" y="6421005"/>
            <a:ext cx="8474475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3427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sldNum="0" hdr="0" ftr="0" dt="0"/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b="1" i="0" kern="1200">
          <a:solidFill>
            <a:schemeClr val="tx1">
              <a:lumMod val="65000"/>
              <a:lumOff val="35000"/>
            </a:schemeClr>
          </a:solidFill>
          <a:latin typeface="NanumSquare" charset="-127"/>
          <a:ea typeface="NanumSquare" charset="-127"/>
          <a:cs typeface="NanumSquare" charset="-127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>
              <a:lumMod val="65000"/>
              <a:lumOff val="35000"/>
            </a:schemeClr>
          </a:solidFill>
          <a:latin typeface="NanumSquare" charset="-127"/>
          <a:ea typeface="NanumSquare" charset="-127"/>
          <a:cs typeface="NanumSquare" charset="-127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NanumSquare" charset="-127"/>
          <a:ea typeface="NanumSquare" charset="-127"/>
          <a:cs typeface="NanumSquare" charset="-127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>
              <a:lumMod val="65000"/>
              <a:lumOff val="35000"/>
            </a:schemeClr>
          </a:solidFill>
          <a:latin typeface="NanumSquare" charset="-127"/>
          <a:ea typeface="NanumSquare" charset="-127"/>
          <a:cs typeface="NanumSquare" charset="-127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>
              <a:lumMod val="65000"/>
              <a:lumOff val="35000"/>
            </a:schemeClr>
          </a:solidFill>
          <a:latin typeface="NanumSquare" charset="-127"/>
          <a:ea typeface="NanumSquare" charset="-127"/>
          <a:cs typeface="NanumSquare" charset="-127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>
              <a:lumMod val="65000"/>
              <a:lumOff val="35000"/>
            </a:schemeClr>
          </a:solidFill>
          <a:latin typeface="NanumSquare" charset="-127"/>
          <a:ea typeface="NanumSquare" charset="-127"/>
          <a:cs typeface="NanumSquare" charset="-127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tiff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tiff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tiff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colab.research.google.com/" TargetMode="Externa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kaggle.com/" TargetMode="Externa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tiff"/><Relationship Id="rId3" Type="http://schemas.openxmlformats.org/officeDocument/2006/relationships/image" Target="../media/image44.tiff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tiff"/><Relationship Id="rId4" Type="http://schemas.openxmlformats.org/officeDocument/2006/relationships/image" Target="../media/image47.tiff"/><Relationship Id="rId5" Type="http://schemas.openxmlformats.org/officeDocument/2006/relationships/image" Target="../media/image48.tiff"/><Relationship Id="rId6" Type="http://schemas.openxmlformats.org/officeDocument/2006/relationships/image" Target="../media/image49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tiff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tiff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tiff"/><Relationship Id="rId3" Type="http://schemas.openxmlformats.org/officeDocument/2006/relationships/image" Target="../media/image53.tiff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tYxkIOTdeu8" TargetMode="External"/><Relationship Id="rId4" Type="http://schemas.openxmlformats.org/officeDocument/2006/relationships/image" Target="../media/image54.tiff"/><Relationship Id="rId5" Type="http://schemas.openxmlformats.org/officeDocument/2006/relationships/image" Target="../media/image55.tiff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central.oak.go.kr/journallist/journaldetail.do;jsessionid=EADC277455841289A630D495E27B0951?article_seq=21715&amp;tabname=abst&amp;resource_seq=-1&amp;keywords=null" TargetMode="Externa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tYxkIOTdeu8" TargetMode="External"/><Relationship Id="rId4" Type="http://schemas.openxmlformats.org/officeDocument/2006/relationships/image" Target="../media/image56.tiff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neuralnetworksanddeeplearning.com/chap4.html" TargetMode="Externa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tYxkIOTdeu8" TargetMode="External"/><Relationship Id="rId4" Type="http://schemas.openxmlformats.org/officeDocument/2006/relationships/image" Target="../media/image57.tiff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neuralnetworksanddeeplearning.com/chap4.html" TargetMode="Externa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tYxkIOTdeu8" TargetMode="External"/><Relationship Id="rId4" Type="http://schemas.openxmlformats.org/officeDocument/2006/relationships/image" Target="../media/image58.tiff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en.wikipedia.org/wiki/Riemann_sum#/media/File:Riemann_sum_convergence.png" TargetMode="Externa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tYxkIOTdeu8" TargetMode="External"/><Relationship Id="rId4" Type="http://schemas.openxmlformats.org/officeDocument/2006/relationships/image" Target="../media/image59.tiff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neuralnetworksanddeeplearning.com/chap4.html" TargetMode="Externa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tYxkIOTdeu8" TargetMode="External"/><Relationship Id="rId4" Type="http://schemas.openxmlformats.org/officeDocument/2006/relationships/image" Target="../media/image60.tiff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neuralnetworksanddeeplearning.com/chap4.html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tiff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tiff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tiff"/><Relationship Id="rId3" Type="http://schemas.openxmlformats.org/officeDocument/2006/relationships/hyperlink" Target="https://bwessay.tistory.com/90" TargetMode="Externa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thebook.io/006796/ch01/02/01_01/" TargetMode="External"/><Relationship Id="rId3" Type="http://schemas.openxmlformats.org/officeDocument/2006/relationships/image" Target="../media/image64.tiff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tiff"/><Relationship Id="rId3" Type="http://schemas.openxmlformats.org/officeDocument/2006/relationships/hyperlink" Target="https://docs.gimp.org/2.10/ko/gimp-images-in.html" TargetMode="Externa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tiff"/><Relationship Id="rId3" Type="http://schemas.openxmlformats.org/officeDocument/2006/relationships/hyperlink" Target="https://docs.gimp.org/2.10/ko/gimp-images-in.html" TargetMode="Externa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howtogeek.com/130826/how-to-fix-a-stuck-pixel-on-an-lcd-monitor/" TargetMode="External"/><Relationship Id="rId3" Type="http://schemas.openxmlformats.org/officeDocument/2006/relationships/image" Target="../media/image67.tiff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tiff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tiff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3JQ3hYko51Y?t=48" TargetMode="External"/><Relationship Id="rId4" Type="http://schemas.openxmlformats.org/officeDocument/2006/relationships/hyperlink" Target="https://www.youtube.com/watch?v=tYxkIOTdeu8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tiff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tiff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png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png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tiff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6.tiff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7.tiff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tYxkIOTdeu8" TargetMode="External"/><Relationship Id="rId4" Type="http://schemas.openxmlformats.org/officeDocument/2006/relationships/image" Target="../media/image78.tiff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youtu.be/3JQ3hYko51Y?t=84" TargetMode="Externa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9.tiff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tiff"/><Relationship Id="rId3" Type="http://schemas.openxmlformats.org/officeDocument/2006/relationships/image" Target="../media/image80.tiff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1.png"/><Relationship Id="rId3" Type="http://schemas.openxmlformats.org/officeDocument/2006/relationships/image" Target="../media/image82.png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tiff"/><Relationship Id="rId4" Type="http://schemas.openxmlformats.org/officeDocument/2006/relationships/hyperlink" Target="http://image-net.org/search?q=dog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3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slideshare.net/leeseungeun/cnn-vgg-72164295" TargetMode="External"/><Relationship Id="rId3" Type="http://schemas.openxmlformats.org/officeDocument/2006/relationships/image" Target="../media/image85.tiff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slideshare.net/leeseungeun/cnn-vgg-72164295" TargetMode="External"/><Relationship Id="rId3" Type="http://schemas.openxmlformats.org/officeDocument/2006/relationships/image" Target="../media/image85.tiff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.tiff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7.tiff"/><Relationship Id="rId3" Type="http://schemas.openxmlformats.org/officeDocument/2006/relationships/image" Target="../media/image88.tiff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tYxkIOTdeu8" TargetMode="External"/><Relationship Id="rId4" Type="http://schemas.openxmlformats.org/officeDocument/2006/relationships/image" Target="../media/image89.tiff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youtube.com/watch?v=RNnKtNrsrmg" TargetMode="Externa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0.tiff"/><Relationship Id="rId3" Type="http://schemas.openxmlformats.org/officeDocument/2006/relationships/hyperlink" Target="https://www.slideshare.net/ssuser06e0c5/convolutional-neural-networks-135496264" TargetMode="Externa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slideshare.net/ssuser06e0c5/convolutional-neural-networks-135496264" TargetMode="External"/><Relationship Id="rId3" Type="http://schemas.openxmlformats.org/officeDocument/2006/relationships/image" Target="../media/image90.tiff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slideshare.net/ssuser06e0c5/convolutional-neural-networks-135496264" TargetMode="External"/><Relationship Id="rId3" Type="http://schemas.openxmlformats.org/officeDocument/2006/relationships/image" Target="../media/image90.tiff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1.tiff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2.tiff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7.tiff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3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1.tiff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4.tiff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5.tiff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6.tiff"/><Relationship Id="rId3" Type="http://schemas.openxmlformats.org/officeDocument/2006/relationships/image" Target="../media/image95.tiff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7.tiff"/><Relationship Id="rId3" Type="http://schemas.openxmlformats.org/officeDocument/2006/relationships/hyperlink" Target="https://arxiv.org/pdf/1505.04597.pdf" TargetMode="External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tiff"/><Relationship Id="rId4" Type="http://schemas.openxmlformats.org/officeDocument/2006/relationships/image" Target="../media/image99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7.tiff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0.tiff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1.tiff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2.tiff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3.tiff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4.tiff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5.tiff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6.tiff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7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4" Type="http://schemas.openxmlformats.org/officeDocument/2006/relationships/image" Target="../media/image110.png"/><Relationship Id="rId5" Type="http://schemas.openxmlformats.org/officeDocument/2006/relationships/image" Target="../media/image111.png"/><Relationship Id="rId6" Type="http://schemas.openxmlformats.org/officeDocument/2006/relationships/image" Target="../media/image112.png"/><Relationship Id="rId7" Type="http://schemas.openxmlformats.org/officeDocument/2006/relationships/image" Target="../media/image113.png"/><Relationship Id="rId8" Type="http://schemas.openxmlformats.org/officeDocument/2006/relationships/image" Target="../media/image620.png"/><Relationship Id="rId9" Type="http://schemas.openxmlformats.org/officeDocument/2006/relationships/image" Target="../media/image630.png"/><Relationship Id="rId10" Type="http://schemas.openxmlformats.org/officeDocument/2006/relationships/image" Target="../media/image640.png"/><Relationship Id="rId11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8.png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5.tiff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6.tiff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7.tiff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8.tiff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9.tiff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0.tiff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0.tiff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1.tiff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2.tiff"/><Relationship Id="rId3" Type="http://schemas.openxmlformats.org/officeDocument/2006/relationships/image" Target="../media/image123.tiff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4.tiff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5.gif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6.tiff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7.tiff"/><Relationship Id="rId3" Type="http://schemas.openxmlformats.org/officeDocument/2006/relationships/hyperlink" Target="https://azati.com/image-detection-recognition-and-classification-with-machine-learning/" TargetMode="Externa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8.tiff"/><Relationship Id="rId3" Type="http://schemas.openxmlformats.org/officeDocument/2006/relationships/hyperlink" Target="https://www.commonlounge.com/discussion/c9975025c9ff473c8f9ed2c4b1c3ea6a" TargetMode="Externa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9.png"/><Relationship Id="rId3" Type="http://schemas.openxmlformats.org/officeDocument/2006/relationships/hyperlink" Target="https://medium.com/comet-app/review-of-deep-learning-algorithms-for-object-detection-c1f3d437b852" TargetMode="Externa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0.tiff"/><Relationship Id="rId3" Type="http://schemas.openxmlformats.org/officeDocument/2006/relationships/hyperlink" Target="https://medium.com/@nikasa1889/the-modern-history-of-object-recognition-infographic-aea18517c318" TargetMode="Externa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arxiv.org/pdf/1809.02165v1.pdf?fbclid=IwAR2_FnOpBS_scTRJv0EMR-dCPywWYLP3pTgXHoahtOjfp2XfiEH6eujmqKw" TargetMode="External"/><Relationship Id="rId3" Type="http://schemas.openxmlformats.org/officeDocument/2006/relationships/image" Target="../media/image131.tiff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arxiv.org/pdf/1809.02165v1.pdf?fbclid=IwAR2_FnOpBS_scTRJv0EMR-dCPywWYLP3pTgXHoahtOjfp2XfiEH6eujmqKw" TargetMode="External"/><Relationship Id="rId3" Type="http://schemas.openxmlformats.org/officeDocument/2006/relationships/image" Target="../media/image132.tiff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arxiv.org/pdf/1809.02165v1.pdf?fbclid=IwAR2_FnOpBS_scTRJv0EMR-dCPywWYLP3pTgXHoahtOjfp2XfiEH6eujmqKw" TargetMode="External"/><Relationship Id="rId3" Type="http://schemas.openxmlformats.org/officeDocument/2006/relationships/image" Target="../media/image133.tiff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hackerearth.com/blog/machine-learning/object-detection-for-self-driving-cars/" TargetMode="External"/><Relationship Id="rId3" Type="http://schemas.openxmlformats.org/officeDocument/2006/relationships/image" Target="../media/image134.tiff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slideshare.net/ssuser06e0c5/convolutional-neural-networks-135496264" TargetMode="Externa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pjreddie.com/darknet/yolo/" TargetMode="External"/><Relationship Id="rId3" Type="http://schemas.openxmlformats.org/officeDocument/2006/relationships/image" Target="../media/image135.tiff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towardsdatascience.com/yolo-you-only-look-once-real-time-object-detection-explained-492dc9230006" TargetMode="External"/><Relationship Id="rId3" Type="http://schemas.openxmlformats.org/officeDocument/2006/relationships/image" Target="../media/image136.tif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medium.com/@jonathan_hui/real-time-object-detection-with-yolo-yolov2-28b1b93e2088" TargetMode="External"/><Relationship Id="rId3" Type="http://schemas.openxmlformats.org/officeDocument/2006/relationships/image" Target="../media/image137.tiff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medium.com/@jonathan_hui/real-time-object-detection-with-yolo-yolov2-28b1b93e2088" TargetMode="External"/><Relationship Id="rId3" Type="http://schemas.openxmlformats.org/officeDocument/2006/relationships/image" Target="../media/image138.tiff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9.tiff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0.tiff"/><Relationship Id="rId3" Type="http://schemas.openxmlformats.org/officeDocument/2006/relationships/image" Target="../media/image141.tiff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tzutalin/labelImg" TargetMode="External"/><Relationship Id="rId3" Type="http://schemas.openxmlformats.org/officeDocument/2006/relationships/image" Target="../media/image142.tiff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3.tiff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4.tiff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5.tiff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6.tiff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arxiv.org/pdf/1512.02325.pdf" TargetMode="External"/><Relationship Id="rId3" Type="http://schemas.openxmlformats.org/officeDocument/2006/relationships/image" Target="../media/image147.tif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4" Type="http://schemas.openxmlformats.org/officeDocument/2006/relationships/hyperlink" Target="https://www.youtube.com/watch?v=tYxkIOTdeu8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youtube.com/watch?v=tYxkIOTdeu8" TargetMode="Externa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4" Type="http://schemas.openxmlformats.org/officeDocument/2006/relationships/hyperlink" Target="https://www.youtube.com/embed/V2MMyk7bdWY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youtube.com/watch?v=V2MMyk7bdWY" TargetMode="Externa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gif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embed/V2MMyk7bdWY" TargetMode="External"/><Relationship Id="rId4" Type="http://schemas.openxmlformats.org/officeDocument/2006/relationships/image" Target="../media/image16.tiff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playground.tensorflow.org/" TargetMode="Externa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9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30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jpe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tiff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86366" y="3268326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4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딥러닝 </a:t>
            </a:r>
            <a:r>
              <a:rPr lang="ko-KR" altLang="en-US" sz="4400" kern="0" spc="-1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입문</a:t>
            </a:r>
            <a:endParaRPr lang="en-US" altLang="ko-KR" sz="4400" kern="0" spc="-10">
              <a:ln w="15875">
                <a:solidFill>
                  <a:srgbClr val="FFFFFF"/>
                </a:solidFill>
              </a:ln>
              <a:solidFill>
                <a:srgbClr val="FFFFFF"/>
              </a:solidFill>
            </a:endParaRPr>
          </a:p>
        </p:txBody>
      </p:sp>
      <p:sp>
        <p:nvSpPr>
          <p:cNvPr id="5" name="텍스트 개체 틀 8"/>
          <p:cNvSpPr txBox="1">
            <a:spLocks/>
          </p:cNvSpPr>
          <p:nvPr/>
        </p:nvSpPr>
        <p:spPr>
          <a:xfrm>
            <a:off x="496019" y="6088785"/>
            <a:ext cx="4786439" cy="243864"/>
          </a:xfrm>
          <a:prstGeom prst="rect">
            <a:avLst/>
          </a:prstGeom>
        </p:spPr>
        <p:txBody>
          <a:bodyPr lIns="0" tIns="46800">
            <a:no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75000"/>
              <a:buFontTx/>
              <a:buNone/>
              <a:tabLst/>
              <a:defRPr sz="900" b="0" i="0" u="none" strike="noStrike" cap="none" spc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JTBC Regular" pitchFamily="2" charset="-127"/>
                <a:ea typeface="JTBC Regular" pitchFamily="2" charset="-127"/>
                <a:cs typeface="+mn-cs"/>
                <a:sym typeface="Apple SD 산돌고딕 Neo 옅은체"/>
              </a:defRPr>
            </a:lvl1pPr>
            <a:lvl2pPr marL="457200" marR="0" indent="0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75000"/>
              <a:buFontTx/>
              <a:buNone/>
              <a:tabLst/>
              <a:defRPr sz="25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914400" marR="0" indent="0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75000"/>
              <a:buFontTx/>
              <a:buNone/>
              <a:tabLst/>
              <a:defRPr sz="25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1371600" marR="0" indent="0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75000"/>
              <a:buFontTx/>
              <a:buNone/>
              <a:tabLst/>
              <a:defRPr sz="25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1828800" marR="0" indent="0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75000"/>
              <a:buFontTx/>
              <a:buNone/>
              <a:tabLst/>
              <a:defRPr sz="25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1875168" marR="0" indent="-312528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5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2187696" marR="0" indent="-312528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5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2500224" marR="0" indent="-312528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5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2812752" marR="0" indent="-312528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5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algn="l"/>
            <a:r>
              <a:rPr lang="ko-KR" altLang="en-US" sz="2400" kern="0">
                <a:latin typeface="NanumSquare" charset="-127"/>
                <a:ea typeface="NanumSquare" charset="-127"/>
                <a:cs typeface="NanumSquare" charset="-127"/>
              </a:rPr>
              <a:t>임도형</a:t>
            </a:r>
            <a:r>
              <a:rPr lang="en-US" altLang="ko-KR" sz="2400" kern="0" dirty="0">
                <a:latin typeface="NanumSquare" charset="-127"/>
                <a:ea typeface="NanumSquare" charset="-127"/>
                <a:cs typeface="NanumSquare" charset="-127"/>
              </a:rPr>
              <a:t>, dh-rim@hanmail.net</a:t>
            </a:r>
            <a:endParaRPr lang="ko-KR" altLang="en-US" sz="2400" kern="0">
              <a:latin typeface="NanumSquare" charset="-127"/>
              <a:ea typeface="NanumSquare" charset="-127"/>
              <a:cs typeface="NanumSquare" charset="-127"/>
            </a:endParaRPr>
          </a:p>
        </p:txBody>
      </p:sp>
      <p:sp>
        <p:nvSpPr>
          <p:cNvPr id="2" name="텍스트 상자 1"/>
          <p:cNvSpPr txBox="1"/>
          <p:nvPr/>
        </p:nvSpPr>
        <p:spPr>
          <a:xfrm>
            <a:off x="7438474" y="6088785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>
                <a:solidFill>
                  <a:schemeClr val="bg1">
                    <a:lumMod val="85000"/>
                  </a:schemeClr>
                </a:solidFill>
              </a:rPr>
              <a:t>2020/07/26</a:t>
            </a:r>
            <a:endParaRPr kumimoji="1" lang="ko-KR" altLang="en-US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8484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사과 기준 찾기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5" name="Shape 140"/>
          <p:cNvCxnSpPr/>
          <p:nvPr/>
        </p:nvCxnSpPr>
        <p:spPr>
          <a:xfrm rot="10800000" flipH="1">
            <a:off x="1707403" y="5582868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141"/>
          <p:cNvSpPr txBox="1"/>
          <p:nvPr/>
        </p:nvSpPr>
        <p:spPr>
          <a:xfrm>
            <a:off x="6844503" y="555184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크다</a:t>
            </a:r>
          </a:p>
        </p:txBody>
      </p:sp>
      <p:sp>
        <p:nvSpPr>
          <p:cNvPr id="7" name="Shape 142"/>
          <p:cNvSpPr txBox="1"/>
          <p:nvPr/>
        </p:nvSpPr>
        <p:spPr>
          <a:xfrm>
            <a:off x="1588178" y="5591718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작다</a:t>
            </a:r>
          </a:p>
        </p:txBody>
      </p:sp>
      <p:sp>
        <p:nvSpPr>
          <p:cNvPr id="8" name="Shape 143"/>
          <p:cNvSpPr/>
          <p:nvPr/>
        </p:nvSpPr>
        <p:spPr>
          <a:xfrm>
            <a:off x="6137278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9" name="Shape 144"/>
          <p:cNvGrpSpPr/>
          <p:nvPr/>
        </p:nvGrpSpPr>
        <p:grpSpPr>
          <a:xfrm>
            <a:off x="3304240" y="3929243"/>
            <a:ext cx="747300" cy="1662475"/>
            <a:chOff x="3194512" y="2813675"/>
            <a:chExt cx="747300" cy="1662475"/>
          </a:xfrm>
        </p:grpSpPr>
        <p:cxnSp>
          <p:nvCxnSpPr>
            <p:cNvPr id="10" name="Shape 145"/>
            <p:cNvCxnSpPr/>
            <p:nvPr/>
          </p:nvCxnSpPr>
          <p:spPr>
            <a:xfrm flipH="1">
              <a:off x="3565612" y="3253350"/>
              <a:ext cx="5100" cy="1222800"/>
            </a:xfrm>
            <a:prstGeom prst="straightConnector1">
              <a:avLst/>
            </a:pr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11" name="Shape 146"/>
            <p:cNvSpPr txBox="1"/>
            <p:nvPr/>
          </p:nvSpPr>
          <p:spPr>
            <a:xfrm>
              <a:off x="3194512" y="2813675"/>
              <a:ext cx="747300" cy="353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/>
                <a:t>기준</a:t>
              </a:r>
            </a:p>
          </p:txBody>
        </p:sp>
      </p:grpSp>
      <p:sp>
        <p:nvSpPr>
          <p:cNvPr id="13" name="Shape 143"/>
          <p:cNvSpPr/>
          <p:nvPr/>
        </p:nvSpPr>
        <p:spPr>
          <a:xfrm>
            <a:off x="2622832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" name="Shape 143"/>
          <p:cNvSpPr/>
          <p:nvPr/>
        </p:nvSpPr>
        <p:spPr>
          <a:xfrm>
            <a:off x="3604164" y="5004071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" name="Shape 147"/>
          <p:cNvSpPr txBox="1"/>
          <p:nvPr/>
        </p:nvSpPr>
        <p:spPr>
          <a:xfrm>
            <a:off x="2947292" y="4577555"/>
            <a:ext cx="130444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ko-KR" altLang="en-US"/>
              <a:t>안 </a:t>
            </a:r>
            <a:r>
              <a:rPr lang="en" err="1"/>
              <a:t>익은거</a:t>
            </a:r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84828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z="2000"/>
              <a:t>역전파</a:t>
            </a:r>
            <a:r>
              <a:rPr kumimoji="1" lang="en-US" altLang="ko-KR" sz="2000"/>
              <a:t>(BP, Back Propagation)</a:t>
            </a:r>
            <a:r>
              <a:rPr kumimoji="1" lang="ko-KR" altLang="en-US" sz="2000"/>
              <a:t> 알고리즘</a:t>
            </a:r>
            <a:endParaRPr kumimoji="1" lang="en-US" altLang="ko-KR" sz="2000"/>
          </a:p>
          <a:p>
            <a:r>
              <a:rPr kumimoji="1" lang="ko-KR" altLang="en-US" sz="2000"/>
              <a:t>경사하강법</a:t>
            </a:r>
            <a:r>
              <a:rPr kumimoji="1" lang="en-US" altLang="ko-KR" sz="2000"/>
              <a:t>(GD, Gradient Descent) </a:t>
            </a:r>
            <a:r>
              <a:rPr kumimoji="1" lang="ko-KR" altLang="en-US" sz="2000"/>
              <a:t>알고리즘</a:t>
            </a:r>
            <a:endParaRPr kumimoji="1" lang="en-US" altLang="ko-KR" sz="2000"/>
          </a:p>
          <a:p>
            <a:endParaRPr kumimoji="1" lang="en-US" altLang="ko-KR" sz="2000"/>
          </a:p>
          <a:p>
            <a:r>
              <a:rPr kumimoji="1" lang="ko-KR" altLang="en-US" sz="2000"/>
              <a:t>가중치를 업데이트 하기 위해 사용되는 알고리즘</a:t>
            </a:r>
            <a:endParaRPr kumimoji="1" lang="ko-KR" altLang="en-US" sz="180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역전파</a:t>
            </a:r>
            <a:r>
              <a:rPr kumimoji="1" lang="en-US" altLang="ko-KR"/>
              <a:t>,</a:t>
            </a:r>
            <a:r>
              <a:rPr kumimoji="1" lang="ko-KR" altLang="en-US"/>
              <a:t> 경사하강법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51420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z="2000"/>
              <a:t>이러한 알고리즘과 기타 편의성을 제공하는 프레임웤</a:t>
            </a:r>
            <a:r>
              <a:rPr kumimoji="1" lang="en-US" altLang="ko-KR" sz="2000"/>
              <a:t>.</a:t>
            </a:r>
          </a:p>
          <a:p>
            <a:r>
              <a:rPr kumimoji="1" lang="ko-KR" altLang="en-US" sz="2000"/>
              <a:t>현재의 딥러닝 개발은 이러한 프레임웤 사용을 기반으로 한다</a:t>
            </a:r>
            <a:r>
              <a:rPr kumimoji="1" lang="en-US" altLang="ko-KR" sz="2000"/>
              <a:t>.</a:t>
            </a:r>
          </a:p>
          <a:p>
            <a:r>
              <a:rPr kumimoji="1" lang="ko-KR" altLang="en-US" sz="2000"/>
              <a:t> </a:t>
            </a:r>
            <a:r>
              <a:rPr kumimoji="1" lang="en-US" altLang="ko-KR" sz="2000"/>
              <a:t>BP, GD</a:t>
            </a:r>
            <a:r>
              <a:rPr kumimoji="1" lang="ko-KR" altLang="en-US" sz="2000"/>
              <a:t>와 같은 알고지즘이 지원되며</a:t>
            </a:r>
            <a:r>
              <a:rPr kumimoji="1" lang="en-US" altLang="ko-KR" sz="2000"/>
              <a:t>,</a:t>
            </a:r>
            <a:r>
              <a:rPr kumimoji="1" lang="ko-KR" altLang="en-US" sz="2000"/>
              <a:t> 실제 구현 시에 </a:t>
            </a:r>
            <a:r>
              <a:rPr kumimoji="1" lang="en-US" altLang="ko-KR" sz="2000"/>
              <a:t>BP, GD</a:t>
            </a:r>
            <a:r>
              <a:rPr kumimoji="1" lang="ko-KR" altLang="en-US" sz="2000"/>
              <a:t>를 몰라도 된다</a:t>
            </a:r>
            <a:r>
              <a:rPr kumimoji="1" lang="en-US" altLang="ko-KR" sz="2000"/>
              <a:t>.</a:t>
            </a:r>
          </a:p>
          <a:p>
            <a:endParaRPr kumimoji="1" lang="ko-KR" altLang="en-US" sz="180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TensorFlow, Keras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04362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장점 </a:t>
            </a:r>
            <a:r>
              <a:rPr kumimoji="1" lang="en-US" altLang="ko-KR"/>
              <a:t>:</a:t>
            </a:r>
            <a:r>
              <a:rPr kumimoji="1" lang="ko-KR" altLang="en-US"/>
              <a:t> 대상 함수의 내부를 몰라도 된다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  <a:p>
            <a:r>
              <a:rPr kumimoji="1" lang="ko-KR" altLang="en-US"/>
              <a:t>단점 </a:t>
            </a:r>
            <a:r>
              <a:rPr kumimoji="1" lang="en-US" altLang="ko-KR"/>
              <a:t>:</a:t>
            </a:r>
            <a:r>
              <a:rPr kumimoji="1" lang="ko-KR" altLang="en-US"/>
              <a:t> 비싸다</a:t>
            </a:r>
            <a:endParaRPr kumimoji="1" lang="en-US" altLang="ko-KR"/>
          </a:p>
          <a:p>
            <a:pPr lvl="1"/>
            <a:r>
              <a:rPr kumimoji="1" lang="ko-KR" altLang="en-US"/>
              <a:t>많은 데이터</a:t>
            </a:r>
            <a:r>
              <a:rPr kumimoji="1" lang="en-US" altLang="ko-KR"/>
              <a:t>,</a:t>
            </a:r>
            <a:r>
              <a:rPr kumimoji="1" lang="ko-KR" altLang="en-US"/>
              <a:t> 많은 연산량</a:t>
            </a:r>
            <a:endParaRPr kumimoji="1" lang="en-US" altLang="ko-KR"/>
          </a:p>
          <a:p>
            <a:endParaRPr kumimoji="1" lang="en-US" altLang="ko-KR"/>
          </a:p>
          <a:p>
            <a:pPr lvl="1"/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딥러닝 장단점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13729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기존의 방법으로 이미 풀린 문제는 </a:t>
            </a:r>
            <a:r>
              <a:rPr kumimoji="1" lang="en-US" altLang="ko-KR"/>
              <a:t>ML</a:t>
            </a:r>
          </a:p>
          <a:p>
            <a:r>
              <a:rPr kumimoji="1" lang="ko-KR" altLang="en-US"/>
              <a:t>기존의 방법으로 못풀었는데 데이터가 있으면 </a:t>
            </a:r>
            <a:r>
              <a:rPr kumimoji="1" lang="en-US" altLang="ko-KR"/>
              <a:t>DL</a:t>
            </a:r>
          </a:p>
          <a:p>
            <a:pPr lvl="1"/>
            <a:r>
              <a:rPr kumimoji="1" lang="ko-KR" altLang="en-US"/>
              <a:t>바둑</a:t>
            </a:r>
            <a:r>
              <a:rPr kumimoji="1" lang="en-US" altLang="ko-KR"/>
              <a:t>,</a:t>
            </a:r>
            <a:r>
              <a:rPr kumimoji="1" lang="ko-KR" altLang="en-US"/>
              <a:t> 얼굴인식</a:t>
            </a:r>
            <a:r>
              <a:rPr kumimoji="1" lang="en-US" altLang="ko-KR"/>
              <a:t>,</a:t>
            </a:r>
            <a:r>
              <a:rPr kumimoji="1" lang="ko-KR" altLang="en-US"/>
              <a:t> 물체인식</a:t>
            </a:r>
            <a:r>
              <a:rPr kumimoji="1" lang="en-US" altLang="ko-KR"/>
              <a:t>,</a:t>
            </a:r>
            <a:r>
              <a:rPr kumimoji="1" lang="ko-KR" altLang="en-US"/>
              <a:t> 음성인식</a:t>
            </a:r>
            <a:r>
              <a:rPr kumimoji="1" lang="en-US" altLang="ko-KR"/>
              <a:t>,</a:t>
            </a:r>
            <a:r>
              <a:rPr kumimoji="1" lang="ko-KR" altLang="en-US"/>
              <a:t> 번역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ML</a:t>
            </a:r>
            <a:r>
              <a:rPr kumimoji="1" lang="ko-KR" altLang="en-US"/>
              <a:t>과 </a:t>
            </a:r>
            <a:r>
              <a:rPr kumimoji="1" lang="en-US" altLang="ko-KR"/>
              <a:t>DL</a:t>
            </a:r>
            <a:r>
              <a:rPr kumimoji="1" lang="ko-KR" altLang="en-US"/>
              <a:t>의 선택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36571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ko-KR"/>
              <a:t>model = build_model()</a:t>
            </a:r>
            <a:r>
              <a:rPr kumimoji="1" lang="ko-KR" altLang="en-US"/>
              <a:t> </a:t>
            </a:r>
            <a:r>
              <a:rPr kumimoji="1" lang="en-US" altLang="ko-KR"/>
              <a:t>//</a:t>
            </a:r>
            <a:r>
              <a:rPr kumimoji="1" lang="ko-KR" altLang="en-US"/>
              <a:t> 모델 구성</a:t>
            </a:r>
            <a:endParaRPr kumimoji="1" lang="en-US" altLang="ko-KR"/>
          </a:p>
          <a:p>
            <a:pPr marL="0" indent="0">
              <a:buNone/>
            </a:pPr>
            <a:endParaRPr kumimoji="1" lang="en-US" altLang="ko-KR"/>
          </a:p>
          <a:p>
            <a:pPr marL="0" indent="0">
              <a:buNone/>
            </a:pPr>
            <a:r>
              <a:rPr kumimoji="1" lang="en-US" altLang="ko-KR"/>
              <a:t>for i in range(1000): // </a:t>
            </a:r>
            <a:r>
              <a:rPr kumimoji="1" lang="ko-KR" altLang="en-US"/>
              <a:t>모든 데이터에 대하여 </a:t>
            </a:r>
            <a:r>
              <a:rPr kumimoji="1" lang="en-US" altLang="ko-KR"/>
              <a:t>1000</a:t>
            </a:r>
            <a:r>
              <a:rPr kumimoji="1" lang="ko-KR" altLang="en-US"/>
              <a:t>번 반복</a:t>
            </a:r>
            <a:endParaRPr kumimoji="1" lang="en-US" altLang="ko-KR"/>
          </a:p>
          <a:p>
            <a:pPr marL="0" indent="0">
              <a:buNone/>
            </a:pPr>
            <a:r>
              <a:rPr kumimoji="1" lang="en-US" altLang="ko-KR"/>
              <a:t>    model.fit(datas) </a:t>
            </a:r>
          </a:p>
          <a:p>
            <a:pPr marL="0" indent="0">
              <a:buNone/>
            </a:pPr>
            <a:endParaRPr kumimoji="1" lang="en-US" altLang="ko-KR"/>
          </a:p>
          <a:p>
            <a:pPr marL="0" indent="0">
              <a:buNone/>
            </a:pPr>
            <a:r>
              <a:rPr kumimoji="1" lang="en-US" altLang="ko-KR"/>
              <a:t>model.save(‘my_model.h5’) // </a:t>
            </a:r>
            <a:r>
              <a:rPr kumimoji="1" lang="ko-KR" altLang="en-US"/>
              <a:t>저장</a:t>
            </a:r>
            <a:r>
              <a:rPr kumimoji="1" lang="en-US" altLang="ko-KR"/>
              <a:t>.</a:t>
            </a:r>
            <a:r>
              <a:rPr kumimoji="1" lang="ko-KR" altLang="en-US"/>
              <a:t> 파일 크기는 보통 </a:t>
            </a:r>
            <a:r>
              <a:rPr kumimoji="1" lang="en-US" altLang="ko-KR"/>
              <a:t>100</a:t>
            </a:r>
            <a:r>
              <a:rPr kumimoji="1" lang="ko-KR" altLang="en-US"/>
              <a:t>메가 단위</a:t>
            </a:r>
            <a:endParaRPr kumimoji="1" lang="en-US" altLang="ko-KR"/>
          </a:p>
          <a:p>
            <a:endParaRPr kumimoji="1" lang="en-US" altLang="ko-KR"/>
          </a:p>
          <a:p>
            <a:endParaRPr kumimoji="1" lang="en-US" altLang="ko-KR"/>
          </a:p>
          <a:p>
            <a:pPr marL="0" indent="0">
              <a:buNone/>
            </a:pPr>
            <a:r>
              <a:rPr kumimoji="1" lang="en-US" altLang="ko-KR"/>
              <a:t>model = load(’my_model.h5’)</a:t>
            </a:r>
            <a:r>
              <a:rPr kumimoji="1" lang="ko-KR" altLang="en-US"/>
              <a:t> </a:t>
            </a:r>
            <a:r>
              <a:rPr kumimoji="1" lang="en-US" altLang="ko-KR"/>
              <a:t>//</a:t>
            </a:r>
            <a:r>
              <a:rPr kumimoji="1" lang="ko-KR" altLang="en-US"/>
              <a:t> 저장된 모델 로딩</a:t>
            </a:r>
            <a:endParaRPr kumimoji="1" lang="en-US" altLang="ko-KR"/>
          </a:p>
          <a:p>
            <a:pPr marL="0" indent="0">
              <a:buNone/>
            </a:pPr>
            <a:r>
              <a:rPr kumimoji="1" lang="en-US" altLang="ko-KR"/>
              <a:t>predicted = model.predict(input)</a:t>
            </a:r>
            <a:r>
              <a:rPr kumimoji="1" lang="ko-KR" altLang="en-US"/>
              <a:t> </a:t>
            </a:r>
            <a:r>
              <a:rPr kumimoji="1" lang="en-US" altLang="ko-KR"/>
              <a:t>//</a:t>
            </a:r>
            <a:r>
              <a:rPr kumimoji="1" lang="ko-KR" altLang="en-US"/>
              <a:t> 예측 실행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딥러닝 실제 코드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87948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2</a:t>
            </a:r>
            <a:r>
              <a:rPr kumimoji="1" lang="ko-KR" altLang="en-US"/>
              <a:t>대 적용 분야 </a:t>
            </a:r>
            <a:r>
              <a:rPr kumimoji="1" lang="en-US" altLang="ko-KR"/>
              <a:t>:</a:t>
            </a:r>
            <a:r>
              <a:rPr kumimoji="1" lang="ko-KR" altLang="en-US"/>
              <a:t> 자연어</a:t>
            </a:r>
            <a:r>
              <a:rPr kumimoji="1" lang="en-US" altLang="ko-KR"/>
              <a:t>,</a:t>
            </a:r>
            <a:r>
              <a:rPr kumimoji="1" lang="ko-KR" altLang="en-US"/>
              <a:t> 영상</a:t>
            </a:r>
            <a:endParaRPr kumimoji="1" lang="en-US" altLang="ko-KR"/>
          </a:p>
          <a:p>
            <a:endParaRPr kumimoji="1" lang="en-US" altLang="ko-KR"/>
          </a:p>
          <a:p>
            <a:r>
              <a:rPr kumimoji="1" lang="ko-KR" altLang="en-US"/>
              <a:t>일부 작업은 이미 안정화 단계에 있다</a:t>
            </a:r>
            <a:r>
              <a:rPr kumimoji="1" lang="en-US" altLang="ko-KR"/>
              <a:t>.</a:t>
            </a:r>
          </a:p>
          <a:p>
            <a:pPr lvl="1"/>
            <a:r>
              <a:rPr kumimoji="1" lang="ko-KR" altLang="en-US"/>
              <a:t>영상분류</a:t>
            </a:r>
            <a:r>
              <a:rPr kumimoji="1" lang="en-US" altLang="ko-KR"/>
              <a:t>,</a:t>
            </a:r>
            <a:r>
              <a:rPr kumimoji="1" lang="ko-KR" altLang="en-US"/>
              <a:t> 영상인식</a:t>
            </a:r>
            <a:endParaRPr kumimoji="1" lang="en-US" altLang="ko-KR"/>
          </a:p>
          <a:p>
            <a:pPr lvl="1"/>
            <a:r>
              <a:rPr kumimoji="1" lang="en-US" altLang="ko-KR"/>
              <a:t>Keras</a:t>
            </a:r>
            <a:r>
              <a:rPr kumimoji="1" lang="ko-KR" altLang="en-US"/>
              <a:t>의 배포본에 포함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딥러닝 트렌드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텍스트 상자 5"/>
          <p:cNvSpPr txBox="1"/>
          <p:nvPr/>
        </p:nvSpPr>
        <p:spPr>
          <a:xfrm>
            <a:off x="1041989" y="3955443"/>
            <a:ext cx="4976038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lvl="1"/>
            <a:r>
              <a:rPr kumimoji="1" lang="en-US" altLang="ko-KR"/>
              <a:t>model = keras.vgg16.VGG16()</a:t>
            </a:r>
          </a:p>
          <a:p>
            <a:pPr lvl="1"/>
            <a:r>
              <a:rPr kumimoji="1" lang="en-US" altLang="ko-KR"/>
              <a:t>predicted = model.predict(image_data)</a:t>
            </a:r>
          </a:p>
        </p:txBody>
      </p:sp>
    </p:spTree>
    <p:extLst>
      <p:ext uri="{BB962C8B-B14F-4D97-AF65-F5344CB8AC3E}">
        <p14:creationId xmlns:p14="http://schemas.microsoft.com/office/powerpoint/2010/main" val="299610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입출력 데이터 쌍을 구하기 어렵다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  <a:p>
            <a:r>
              <a:rPr kumimoji="1" lang="ko-KR" altLang="en-US"/>
              <a:t>특히 출력 데이터</a:t>
            </a:r>
            <a:r>
              <a:rPr kumimoji="1" lang="en-US" altLang="ko-KR"/>
              <a:t>. </a:t>
            </a:r>
            <a:r>
              <a:rPr kumimoji="1" lang="ko-KR" altLang="en-US"/>
              <a:t>레이블링 데이터</a:t>
            </a:r>
            <a:r>
              <a:rPr kumimoji="1" lang="en-US" altLang="ko-KR"/>
              <a:t>(labeling data)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딥러닝의 큰 단점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45635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레이블링 데이터 문제를 해결하기 위한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  <a:p>
            <a:r>
              <a:rPr kumimoji="1" lang="ko-KR" altLang="en-US"/>
              <a:t>비지도 학습 </a:t>
            </a:r>
            <a:r>
              <a:rPr kumimoji="1" lang="en-US" altLang="ko-KR"/>
              <a:t>:</a:t>
            </a:r>
            <a:r>
              <a:rPr kumimoji="1" lang="ko-KR" altLang="en-US"/>
              <a:t> 모델 구조를 통해 레이블링 데이터 없이</a:t>
            </a:r>
            <a:r>
              <a:rPr kumimoji="1" lang="en-US" altLang="ko-KR"/>
              <a:t>.</a:t>
            </a:r>
            <a:r>
              <a:rPr kumimoji="1" lang="ko-KR" altLang="en-US"/>
              <a:t> </a:t>
            </a:r>
            <a:r>
              <a:rPr kumimoji="1" lang="en-US" altLang="ko-KR"/>
              <a:t>GAN</a:t>
            </a:r>
          </a:p>
          <a:p>
            <a:endParaRPr kumimoji="1" lang="en-US" altLang="ko-KR"/>
          </a:p>
          <a:p>
            <a:r>
              <a:rPr kumimoji="1" lang="ko-KR" altLang="en-US"/>
              <a:t>강화 학습 </a:t>
            </a:r>
            <a:r>
              <a:rPr kumimoji="1" lang="en-US" altLang="ko-KR"/>
              <a:t>:</a:t>
            </a:r>
            <a:r>
              <a:rPr kumimoji="1" lang="ko-KR" altLang="en-US"/>
              <a:t> 환경과 동적으로 연동하여 레이블링 데이터를 취득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비지도 학습</a:t>
            </a:r>
            <a:r>
              <a:rPr kumimoji="1" lang="en-US" altLang="ko-KR"/>
              <a:t>,</a:t>
            </a:r>
            <a:r>
              <a:rPr kumimoji="1" lang="ko-KR" altLang="en-US"/>
              <a:t> 강화 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9711" y="4125433"/>
            <a:ext cx="3452229" cy="2186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975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12526" y="307040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noProof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예 </a:t>
            </a:r>
            <a:r>
              <a:rPr lang="en-US" altLang="ko-KR" sz="5400" kern="0" spc="-10" noProof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-</a:t>
            </a:r>
            <a:r>
              <a:rPr lang="ko-KR" altLang="en-US" sz="5400" kern="0" spc="-10" noProof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 구글 데이터 센터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121524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제어값을 입력으로 하고</a:t>
            </a:r>
            <a:r>
              <a:rPr kumimoji="1" lang="en-US" altLang="ko-KR"/>
              <a:t>,</a:t>
            </a:r>
            <a:r>
              <a:rPr kumimoji="1" lang="ko-KR" altLang="en-US"/>
              <a:t> </a:t>
            </a:r>
            <a:r>
              <a:rPr kumimoji="1" lang="en-US" altLang="ko-KR"/>
              <a:t>PUE</a:t>
            </a:r>
            <a:r>
              <a:rPr kumimoji="1" lang="ko-KR" altLang="en-US"/>
              <a:t>*를 출력으로 하여 학습</a:t>
            </a:r>
            <a:endParaRPr kumimoji="1" lang="en-US" altLang="ko-KR"/>
          </a:p>
          <a:p>
            <a:r>
              <a:rPr kumimoji="1" lang="ko-KR" altLang="en-US"/>
              <a:t>실제 데이터 사용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DNN </a:t>
            </a:r>
            <a:r>
              <a:rPr kumimoji="1" lang="ko-KR" altLang="en-US"/>
              <a:t>적용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299;p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749300" y="2877921"/>
            <a:ext cx="4520349" cy="23150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텍스트 상자 5"/>
          <p:cNvSpPr txBox="1"/>
          <p:nvPr/>
        </p:nvSpPr>
        <p:spPr>
          <a:xfrm>
            <a:off x="887593" y="5829402"/>
            <a:ext cx="36844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200"/>
              <a:t>*</a:t>
            </a:r>
            <a:r>
              <a:rPr kumimoji="1" lang="en-US" altLang="ko-KR" sz="1200"/>
              <a:t>PUE(Power Usage Effectiveness) : </a:t>
            </a:r>
            <a:r>
              <a:rPr kumimoji="1" lang="ko-KR" altLang="en-US" sz="1200"/>
              <a:t>에너지 사용 효율도</a:t>
            </a:r>
          </a:p>
        </p:txBody>
      </p:sp>
    </p:spTree>
    <p:extLst>
      <p:ext uri="{BB962C8B-B14F-4D97-AF65-F5344CB8AC3E}">
        <p14:creationId xmlns:p14="http://schemas.microsoft.com/office/powerpoint/2010/main" val="665334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사과 기준 찾기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5" name="Shape 140"/>
          <p:cNvCxnSpPr/>
          <p:nvPr/>
        </p:nvCxnSpPr>
        <p:spPr>
          <a:xfrm rot="10800000" flipH="1">
            <a:off x="1707403" y="5582868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141"/>
          <p:cNvSpPr txBox="1"/>
          <p:nvPr/>
        </p:nvSpPr>
        <p:spPr>
          <a:xfrm>
            <a:off x="6844503" y="555184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크다</a:t>
            </a:r>
          </a:p>
        </p:txBody>
      </p:sp>
      <p:sp>
        <p:nvSpPr>
          <p:cNvPr id="7" name="Shape 142"/>
          <p:cNvSpPr txBox="1"/>
          <p:nvPr/>
        </p:nvSpPr>
        <p:spPr>
          <a:xfrm>
            <a:off x="1588178" y="5591718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작다</a:t>
            </a:r>
          </a:p>
        </p:txBody>
      </p:sp>
      <p:sp>
        <p:nvSpPr>
          <p:cNvPr id="8" name="Shape 143"/>
          <p:cNvSpPr/>
          <p:nvPr/>
        </p:nvSpPr>
        <p:spPr>
          <a:xfrm>
            <a:off x="6137278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9" name="Shape 144"/>
          <p:cNvGrpSpPr/>
          <p:nvPr/>
        </p:nvGrpSpPr>
        <p:grpSpPr>
          <a:xfrm>
            <a:off x="3660339" y="3928494"/>
            <a:ext cx="747300" cy="1662475"/>
            <a:chOff x="3194512" y="2813675"/>
            <a:chExt cx="747300" cy="1662475"/>
          </a:xfrm>
        </p:grpSpPr>
        <p:cxnSp>
          <p:nvCxnSpPr>
            <p:cNvPr id="10" name="Shape 145"/>
            <p:cNvCxnSpPr/>
            <p:nvPr/>
          </p:nvCxnSpPr>
          <p:spPr>
            <a:xfrm flipH="1">
              <a:off x="3565612" y="3253350"/>
              <a:ext cx="5100" cy="1222800"/>
            </a:xfrm>
            <a:prstGeom prst="straightConnector1">
              <a:avLst/>
            </a:pr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11" name="Shape 146"/>
            <p:cNvSpPr txBox="1"/>
            <p:nvPr/>
          </p:nvSpPr>
          <p:spPr>
            <a:xfrm>
              <a:off x="3194512" y="2813675"/>
              <a:ext cx="747300" cy="353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/>
                <a:t>기준</a:t>
              </a:r>
            </a:p>
          </p:txBody>
        </p:sp>
      </p:grpSp>
      <p:sp>
        <p:nvSpPr>
          <p:cNvPr id="13" name="Shape 143"/>
          <p:cNvSpPr/>
          <p:nvPr/>
        </p:nvSpPr>
        <p:spPr>
          <a:xfrm>
            <a:off x="2622832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" name="Shape 143"/>
          <p:cNvSpPr/>
          <p:nvPr/>
        </p:nvSpPr>
        <p:spPr>
          <a:xfrm>
            <a:off x="3604164" y="5004071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" name="Shape 147"/>
          <p:cNvSpPr txBox="1"/>
          <p:nvPr/>
        </p:nvSpPr>
        <p:spPr>
          <a:xfrm>
            <a:off x="2947292" y="4577555"/>
            <a:ext cx="130444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ko-KR" altLang="en-US"/>
              <a:t>안 </a:t>
            </a:r>
            <a:r>
              <a:rPr lang="en" err="1"/>
              <a:t>익은거</a:t>
            </a:r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62574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입력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305;p4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96227" y="1680708"/>
            <a:ext cx="5846563" cy="441174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5911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예측 결과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311;p4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32974" y="2274534"/>
            <a:ext cx="6445300" cy="34669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69203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제어값과 </a:t>
            </a:r>
            <a:r>
              <a:rPr kumimoji="1" lang="en-US" altLang="ko-KR"/>
              <a:t>PUE</a:t>
            </a:r>
            <a:r>
              <a:rPr kumimoji="1" lang="ko-KR" altLang="en-US"/>
              <a:t>의 관계를 학습</a:t>
            </a:r>
            <a:endParaRPr kumimoji="1" lang="en-US" altLang="ko-KR"/>
          </a:p>
          <a:p>
            <a:r>
              <a:rPr kumimoji="1" lang="ko-KR" altLang="en-US"/>
              <a:t>임의의 제어값에 대한 </a:t>
            </a:r>
            <a:r>
              <a:rPr kumimoji="1" lang="en-US" altLang="ko-KR"/>
              <a:t>PUE</a:t>
            </a:r>
            <a:r>
              <a:rPr kumimoji="1" lang="ko-KR" altLang="en-US"/>
              <a:t>를 알 수 있다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학습된 </a:t>
            </a:r>
            <a:r>
              <a:rPr kumimoji="1" lang="en-US" altLang="ko-KR"/>
              <a:t>DNN</a:t>
            </a:r>
            <a:r>
              <a:rPr kumimoji="1" lang="ko-KR" altLang="en-US"/>
              <a:t>은 시뮬레이터로 사용할 수 있다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학습된 </a:t>
            </a:r>
            <a:r>
              <a:rPr kumimoji="1" lang="en-US" altLang="ko-KR"/>
              <a:t>DNN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46406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임의의 제어값에 대한 </a:t>
            </a:r>
            <a:r>
              <a:rPr kumimoji="1" lang="en-US" altLang="ko-KR"/>
              <a:t>PUE</a:t>
            </a:r>
            <a:r>
              <a:rPr kumimoji="1" lang="ko-KR" altLang="en-US"/>
              <a:t>를 미리 알 수 있다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다양한 입력에 대한 뮬레이션으로</a:t>
            </a:r>
            <a:r>
              <a:rPr kumimoji="1" lang="en-US" altLang="ko-KR"/>
              <a:t>,</a:t>
            </a:r>
            <a:r>
              <a:rPr kumimoji="1" lang="ko-KR" altLang="en-US"/>
              <a:t> 최선의 </a:t>
            </a:r>
            <a:r>
              <a:rPr kumimoji="1" lang="en-US" altLang="ko-KR"/>
              <a:t>PUE</a:t>
            </a:r>
            <a:r>
              <a:rPr kumimoji="1" lang="ko-KR" altLang="en-US"/>
              <a:t>를 찾을 수 있다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시뮬레이션이 가능하면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97306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딥러닝</a:t>
            </a:r>
            <a:r>
              <a:rPr lang="en-US" altLang="ko-KR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 </a:t>
            </a: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개발 환경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643784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z="2000"/>
              <a:t>일반적인 그래픽 카드</a:t>
            </a:r>
            <a:endParaRPr kumimoji="1" lang="en-US" altLang="ko-KR" sz="2000"/>
          </a:p>
          <a:p>
            <a:r>
              <a:rPr kumimoji="1" lang="ko-KR" altLang="en-US" sz="2000"/>
              <a:t>딥러닝 학습 계산의 대부분은 단순 곱셈과 덧셈</a:t>
            </a:r>
            <a:r>
              <a:rPr kumimoji="1" lang="en-US" altLang="ko-KR" sz="2000"/>
              <a:t>.</a:t>
            </a:r>
          </a:p>
          <a:p>
            <a:r>
              <a:rPr kumimoji="1" lang="ko-KR" altLang="en-US" sz="2000"/>
              <a:t>많은 수의 노드가 개별적으로 계산된다</a:t>
            </a:r>
            <a:r>
              <a:rPr kumimoji="1" lang="en-US" altLang="ko-KR" sz="2000"/>
              <a:t>.</a:t>
            </a:r>
          </a:p>
          <a:p>
            <a:endParaRPr kumimoji="1" lang="ko-KR" altLang="en-US" sz="180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많은 연산량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91207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z="2000"/>
              <a:t>많은 수의 코어</a:t>
            </a:r>
            <a:r>
              <a:rPr kumimoji="1" lang="en-US" altLang="ko-KR" sz="2000"/>
              <a:t>.</a:t>
            </a:r>
            <a:r>
              <a:rPr kumimoji="1" lang="ko-KR" altLang="en-US" sz="2000"/>
              <a:t> </a:t>
            </a:r>
            <a:endParaRPr kumimoji="1" lang="en-US" altLang="ko-KR" sz="2000"/>
          </a:p>
          <a:p>
            <a:r>
              <a:rPr kumimoji="1" lang="ko-KR" altLang="en-US" sz="2000"/>
              <a:t>병렬 연산 가능</a:t>
            </a:r>
            <a:endParaRPr kumimoji="1" lang="ko-KR" altLang="en-US" sz="180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GPU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2439" y="3443482"/>
            <a:ext cx="5645278" cy="2083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069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딥러닝 개발 스택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3499151" y="5303245"/>
            <a:ext cx="3230218" cy="4936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>
                <a:solidFill>
                  <a:schemeClr val="tx1">
                    <a:lumMod val="95000"/>
                  </a:schemeClr>
                </a:solidFill>
              </a:rPr>
              <a:t>CPU / GPU</a:t>
            </a:r>
            <a:endParaRPr kumimoji="1" lang="ko-KR" altLang="en-US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3499151" y="4636714"/>
            <a:ext cx="3230218" cy="4936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>
                <a:solidFill>
                  <a:schemeClr val="tx1">
                    <a:lumMod val="95000"/>
                  </a:schemeClr>
                </a:solidFill>
              </a:rPr>
              <a:t>Cuda / CuDNN</a:t>
            </a:r>
            <a:endParaRPr kumimoji="1" lang="ko-KR" altLang="en-US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3499151" y="3970183"/>
            <a:ext cx="3230218" cy="4936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>
                <a:solidFill>
                  <a:schemeClr val="tx1">
                    <a:lumMod val="95000"/>
                  </a:schemeClr>
                </a:solidFill>
              </a:rPr>
              <a:t>TensorFlow / PyTorch</a:t>
            </a:r>
            <a:endParaRPr kumimoji="1" lang="ko-KR" altLang="en-US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3499151" y="3303652"/>
            <a:ext cx="3230218" cy="4936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>
                <a:solidFill>
                  <a:schemeClr val="tx1">
                    <a:lumMod val="95000"/>
                  </a:schemeClr>
                </a:solidFill>
              </a:rPr>
              <a:t>Keras</a:t>
            </a:r>
            <a:endParaRPr kumimoji="1" lang="ko-KR" altLang="en-US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3499151" y="2653610"/>
            <a:ext cx="3230218" cy="4936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>
                <a:solidFill>
                  <a:schemeClr val="tx1">
                    <a:lumMod val="95000"/>
                  </a:schemeClr>
                </a:solidFill>
              </a:rPr>
              <a:t>python application</a:t>
            </a:r>
            <a:endParaRPr kumimoji="1" lang="ko-KR" altLang="en-US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11" name="텍스트 상자 10"/>
          <p:cNvSpPr txBox="1"/>
          <p:nvPr/>
        </p:nvSpPr>
        <p:spPr>
          <a:xfrm>
            <a:off x="2013252" y="5396196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b="1">
                <a:solidFill>
                  <a:schemeClr val="tx1">
                    <a:lumMod val="95000"/>
                  </a:schemeClr>
                </a:solidFill>
              </a:rPr>
              <a:t>하드웨어</a:t>
            </a:r>
          </a:p>
        </p:txBody>
      </p:sp>
      <p:sp>
        <p:nvSpPr>
          <p:cNvPr id="12" name="텍스트 상자 11"/>
          <p:cNvSpPr txBox="1"/>
          <p:nvPr/>
        </p:nvSpPr>
        <p:spPr>
          <a:xfrm>
            <a:off x="1682662" y="4114109"/>
            <a:ext cx="14814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b="1">
                <a:solidFill>
                  <a:schemeClr val="tx1">
                    <a:lumMod val="95000"/>
                  </a:schemeClr>
                </a:solidFill>
              </a:rPr>
              <a:t>백엔드 프레임웤</a:t>
            </a:r>
          </a:p>
        </p:txBody>
      </p:sp>
      <p:sp>
        <p:nvSpPr>
          <p:cNvPr id="13" name="텍스트 상자 12"/>
          <p:cNvSpPr txBox="1"/>
          <p:nvPr/>
        </p:nvSpPr>
        <p:spPr>
          <a:xfrm>
            <a:off x="1862198" y="2762591"/>
            <a:ext cx="11224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b="1">
                <a:solidFill>
                  <a:schemeClr val="tx1">
                    <a:lumMod val="95000"/>
                  </a:schemeClr>
                </a:solidFill>
              </a:rPr>
              <a:t>사용자 코드</a:t>
            </a:r>
          </a:p>
        </p:txBody>
      </p:sp>
      <p:sp>
        <p:nvSpPr>
          <p:cNvPr id="14" name="텍스트 상자 13"/>
          <p:cNvSpPr txBox="1"/>
          <p:nvPr/>
        </p:nvSpPr>
        <p:spPr>
          <a:xfrm>
            <a:off x="1514717" y="3403634"/>
            <a:ext cx="18806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b="1">
                <a:solidFill>
                  <a:schemeClr val="tx1">
                    <a:lumMod val="95000"/>
                  </a:schemeClr>
                </a:solidFill>
              </a:rPr>
              <a:t>편의성 좋은 프레임웤</a:t>
            </a:r>
          </a:p>
        </p:txBody>
      </p:sp>
      <p:sp>
        <p:nvSpPr>
          <p:cNvPr id="15" name="텍스트 상자 14"/>
          <p:cNvSpPr txBox="1"/>
          <p:nvPr/>
        </p:nvSpPr>
        <p:spPr>
          <a:xfrm>
            <a:off x="1273896" y="4776692"/>
            <a:ext cx="22397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b="1">
                <a:solidFill>
                  <a:schemeClr val="tx1">
                    <a:lumMod val="95000"/>
                  </a:schemeClr>
                </a:solidFill>
              </a:rPr>
              <a:t>하드웨어 사용 라이브러리</a:t>
            </a:r>
          </a:p>
        </p:txBody>
      </p:sp>
    </p:spTree>
    <p:extLst>
      <p:ext uri="{BB962C8B-B14F-4D97-AF65-F5344CB8AC3E}">
        <p14:creationId xmlns:p14="http://schemas.microsoft.com/office/powerpoint/2010/main" val="56268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sz="2000"/>
              <a:t>TensorFlow</a:t>
            </a:r>
            <a:r>
              <a:rPr kumimoji="1" lang="ko-KR" altLang="en-US" sz="2000"/>
              <a:t>는 어느정도 난해하다</a:t>
            </a:r>
            <a:r>
              <a:rPr kumimoji="1" lang="en-US" altLang="ko-KR" sz="2000"/>
              <a:t>.</a:t>
            </a:r>
          </a:p>
          <a:p>
            <a:r>
              <a:rPr kumimoji="1" lang="en-US" altLang="ko-KR" sz="2000"/>
              <a:t>Keras</a:t>
            </a:r>
            <a:r>
              <a:rPr kumimoji="1" lang="ko-KR" altLang="en-US" sz="2000"/>
              <a:t>로 편하게 코드 작성</a:t>
            </a:r>
            <a:endParaRPr kumimoji="1" lang="en-US" altLang="ko-KR" sz="2000"/>
          </a:p>
          <a:p>
            <a:r>
              <a:rPr kumimoji="1" lang="en-US" altLang="ko-KR" sz="2000"/>
              <a:t>Keras</a:t>
            </a:r>
            <a:r>
              <a:rPr kumimoji="1" lang="ko-KR" altLang="en-US" sz="2000"/>
              <a:t>는 </a:t>
            </a:r>
            <a:r>
              <a:rPr kumimoji="1" lang="en-US" altLang="ko-KR" sz="2000"/>
              <a:t>TensorFlow</a:t>
            </a:r>
            <a:r>
              <a:rPr kumimoji="1" lang="ko-KR" altLang="en-US" sz="2000"/>
              <a:t>를 호출하여 실행된다</a:t>
            </a:r>
            <a:r>
              <a:rPr kumimoji="1" lang="en-US" altLang="ko-KR" sz="2000"/>
              <a:t>.</a:t>
            </a:r>
          </a:p>
          <a:p>
            <a:endParaRPr kumimoji="1" lang="en-US" altLang="ko-KR" sz="2000"/>
          </a:p>
          <a:p>
            <a:r>
              <a:rPr kumimoji="1" lang="en-US" altLang="ko-KR" sz="2000"/>
              <a:t>2019</a:t>
            </a:r>
            <a:r>
              <a:rPr kumimoji="1" lang="ko-KR" altLang="en-US" sz="2000"/>
              <a:t>년 </a:t>
            </a:r>
            <a:r>
              <a:rPr kumimoji="1" lang="en-US" altLang="ko-KR" sz="2000"/>
              <a:t>9</a:t>
            </a:r>
            <a:r>
              <a:rPr kumimoji="1" lang="ko-KR" altLang="en-US" sz="2000"/>
              <a:t>월에 공식적으로 </a:t>
            </a:r>
            <a:r>
              <a:rPr kumimoji="1" lang="en-US" altLang="ko-KR" sz="2000"/>
              <a:t>TensorFlow</a:t>
            </a:r>
            <a:r>
              <a:rPr kumimoji="1" lang="ko-KR" altLang="en-US" sz="2000"/>
              <a:t>에 </a:t>
            </a:r>
            <a:r>
              <a:rPr kumimoji="1" lang="en-US" altLang="ko-KR" sz="2000"/>
              <a:t>Keras</a:t>
            </a:r>
            <a:r>
              <a:rPr kumimoji="1" lang="ko-KR" altLang="en-US" sz="2000"/>
              <a:t>가 포함되었다</a:t>
            </a:r>
            <a:r>
              <a:rPr kumimoji="1" lang="en-US" altLang="ko-KR" sz="2000"/>
              <a:t>.</a:t>
            </a:r>
            <a:endParaRPr kumimoji="1" lang="ko-KR" altLang="en-US" sz="180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TensorFlow</a:t>
            </a:r>
            <a:r>
              <a:rPr kumimoji="1" lang="ko-KR" altLang="en-US"/>
              <a:t>와 </a:t>
            </a:r>
            <a:r>
              <a:rPr kumimoji="1" lang="en-US" altLang="ko-KR"/>
              <a:t>Keras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73463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z="2000"/>
              <a:t>웹을 기반으로 함</a:t>
            </a:r>
            <a:r>
              <a:rPr kumimoji="1" lang="en-US" altLang="ko-KR" sz="2000"/>
              <a:t>.</a:t>
            </a:r>
          </a:p>
          <a:p>
            <a:r>
              <a:rPr kumimoji="1" lang="ko-KR" altLang="en-US" sz="2000"/>
              <a:t>코드를 서버로 전달하여 실행하고</a:t>
            </a:r>
            <a:endParaRPr kumimoji="1" lang="en-US" altLang="ko-KR" sz="2000"/>
          </a:p>
          <a:p>
            <a:r>
              <a:rPr kumimoji="1" lang="ko-KR" altLang="en-US" sz="2000"/>
              <a:t>그 결과를 웹 화면으로 보여줌</a:t>
            </a:r>
            <a:endParaRPr kumimoji="1" lang="en-US" altLang="ko-KR" sz="2000"/>
          </a:p>
          <a:p>
            <a:endParaRPr kumimoji="1" lang="en-US" altLang="ko-KR" sz="2000"/>
          </a:p>
          <a:p>
            <a:r>
              <a:rPr kumimoji="1" lang="ko-KR" altLang="en-US" sz="2000"/>
              <a:t>작업 페이지 내에 그림도 보여주고</a:t>
            </a:r>
            <a:endParaRPr kumimoji="1" lang="en-US" altLang="ko-KR" sz="2000"/>
          </a:p>
          <a:p>
            <a:r>
              <a:rPr kumimoji="1" lang="ko-KR" altLang="en-US" sz="2000"/>
              <a:t>작업 페이지 내에 문서도 작성하고</a:t>
            </a:r>
            <a:endParaRPr kumimoji="1" lang="en-US" altLang="ko-KR" sz="2000"/>
          </a:p>
          <a:p>
            <a:endParaRPr kumimoji="1" lang="ko-KR" altLang="en-US" sz="180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Jupyter Notebook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82065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사과 기준 찾기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5" name="Shape 140"/>
          <p:cNvCxnSpPr/>
          <p:nvPr/>
        </p:nvCxnSpPr>
        <p:spPr>
          <a:xfrm rot="10800000" flipH="1">
            <a:off x="1707403" y="5582868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141"/>
          <p:cNvSpPr txBox="1"/>
          <p:nvPr/>
        </p:nvSpPr>
        <p:spPr>
          <a:xfrm>
            <a:off x="6844503" y="555184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크다</a:t>
            </a:r>
          </a:p>
        </p:txBody>
      </p:sp>
      <p:sp>
        <p:nvSpPr>
          <p:cNvPr id="7" name="Shape 142"/>
          <p:cNvSpPr txBox="1"/>
          <p:nvPr/>
        </p:nvSpPr>
        <p:spPr>
          <a:xfrm>
            <a:off x="1588178" y="5591718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작다</a:t>
            </a:r>
          </a:p>
        </p:txBody>
      </p:sp>
      <p:sp>
        <p:nvSpPr>
          <p:cNvPr id="8" name="Shape 143"/>
          <p:cNvSpPr/>
          <p:nvPr/>
        </p:nvSpPr>
        <p:spPr>
          <a:xfrm>
            <a:off x="6137278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9" name="Shape 144"/>
          <p:cNvGrpSpPr/>
          <p:nvPr/>
        </p:nvGrpSpPr>
        <p:grpSpPr>
          <a:xfrm>
            <a:off x="3660339" y="3928494"/>
            <a:ext cx="747300" cy="1662475"/>
            <a:chOff x="3194512" y="2813675"/>
            <a:chExt cx="747300" cy="1662475"/>
          </a:xfrm>
        </p:grpSpPr>
        <p:cxnSp>
          <p:nvCxnSpPr>
            <p:cNvPr id="10" name="Shape 145"/>
            <p:cNvCxnSpPr/>
            <p:nvPr/>
          </p:nvCxnSpPr>
          <p:spPr>
            <a:xfrm flipH="1">
              <a:off x="3565612" y="3253350"/>
              <a:ext cx="5100" cy="1222800"/>
            </a:xfrm>
            <a:prstGeom prst="straightConnector1">
              <a:avLst/>
            </a:pr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11" name="Shape 146"/>
            <p:cNvSpPr txBox="1"/>
            <p:nvPr/>
          </p:nvSpPr>
          <p:spPr>
            <a:xfrm>
              <a:off x="3194512" y="2813675"/>
              <a:ext cx="747300" cy="353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/>
                <a:t>기준</a:t>
              </a:r>
            </a:p>
          </p:txBody>
        </p:sp>
      </p:grpSp>
      <p:sp>
        <p:nvSpPr>
          <p:cNvPr id="13" name="Shape 143"/>
          <p:cNvSpPr/>
          <p:nvPr/>
        </p:nvSpPr>
        <p:spPr>
          <a:xfrm>
            <a:off x="2622832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" name="Shape 143"/>
          <p:cNvSpPr/>
          <p:nvPr/>
        </p:nvSpPr>
        <p:spPr>
          <a:xfrm>
            <a:off x="3604164" y="5004071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" name="Shape 143"/>
          <p:cNvSpPr/>
          <p:nvPr/>
        </p:nvSpPr>
        <p:spPr>
          <a:xfrm>
            <a:off x="4539112" y="50033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" name="Shape 147"/>
          <p:cNvSpPr txBox="1"/>
          <p:nvPr/>
        </p:nvSpPr>
        <p:spPr>
          <a:xfrm>
            <a:off x="4031439" y="4576806"/>
            <a:ext cx="1299513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익은거</a:t>
            </a:r>
          </a:p>
        </p:txBody>
      </p:sp>
    </p:spTree>
    <p:extLst>
      <p:ext uri="{BB962C8B-B14F-4D97-AF65-F5344CB8AC3E}">
        <p14:creationId xmlns:p14="http://schemas.microsoft.com/office/powerpoint/2010/main" val="25673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z="2000"/>
              <a:t>사용자 컴에 개발 환경이 없어도 됨</a:t>
            </a:r>
            <a:r>
              <a:rPr kumimoji="1" lang="en-US" altLang="ko-KR" sz="2000"/>
              <a:t>.</a:t>
            </a:r>
          </a:p>
          <a:p>
            <a:r>
              <a:rPr kumimoji="1" lang="ko-KR" altLang="en-US" sz="2000"/>
              <a:t>작업 결과를 파일로 저장 가능</a:t>
            </a:r>
            <a:r>
              <a:rPr kumimoji="1" lang="en-US" altLang="ko-KR" sz="2000"/>
              <a:t>.</a:t>
            </a:r>
            <a:r>
              <a:rPr kumimoji="1" lang="ko-KR" altLang="en-US" sz="2000"/>
              <a:t> </a:t>
            </a:r>
            <a:r>
              <a:rPr kumimoji="1" lang="en-US" altLang="ko-KR" sz="2000"/>
              <a:t>ipynb </a:t>
            </a:r>
            <a:r>
              <a:rPr kumimoji="1" lang="ko-KR" altLang="en-US" sz="2000"/>
              <a:t>파일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Jupyter Notebook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2791" y="3133793"/>
            <a:ext cx="5290390" cy="3320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453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z="2000"/>
              <a:t>구글의 </a:t>
            </a:r>
            <a:r>
              <a:rPr kumimoji="1" lang="en-US" altLang="ko-KR" sz="2000"/>
              <a:t>Jupyter </a:t>
            </a:r>
            <a:r>
              <a:rPr kumimoji="1" lang="ko-KR" altLang="en-US" sz="2000"/>
              <a:t>서비스</a:t>
            </a:r>
            <a:endParaRPr kumimoji="1" lang="en-US" altLang="ko-KR" sz="2000"/>
          </a:p>
          <a:p>
            <a:r>
              <a:rPr kumimoji="1" lang="ko-KR" altLang="en-US" sz="2000"/>
              <a:t>구글 계정</a:t>
            </a:r>
            <a:r>
              <a:rPr kumimoji="1" lang="en-US" altLang="ko-KR" sz="2000"/>
              <a:t>(gmail </a:t>
            </a:r>
            <a:r>
              <a:rPr kumimoji="1" lang="ko-KR" altLang="en-US" sz="2000"/>
              <a:t>계정</a:t>
            </a:r>
            <a:r>
              <a:rPr kumimoji="1" lang="en-US" altLang="ko-KR" sz="2000"/>
              <a:t>)</a:t>
            </a:r>
            <a:r>
              <a:rPr kumimoji="1" lang="ko-KR" altLang="en-US" sz="2000"/>
              <a:t> 생성 만으로 준비 끝</a:t>
            </a:r>
            <a:r>
              <a:rPr kumimoji="1" lang="en-US" altLang="ko-KR" sz="2000"/>
              <a:t>.</a:t>
            </a:r>
          </a:p>
          <a:p>
            <a:endParaRPr kumimoji="1" lang="en-US" altLang="ko-KR" sz="2000"/>
          </a:p>
          <a:p>
            <a:r>
              <a:rPr kumimoji="1" lang="ko-KR" altLang="en-US" sz="2000"/>
              <a:t>무료로 </a:t>
            </a:r>
            <a:r>
              <a:rPr kumimoji="1" lang="en-US" altLang="ko-KR" sz="2000"/>
              <a:t>GPU</a:t>
            </a:r>
            <a:r>
              <a:rPr kumimoji="1" lang="ko-KR" altLang="en-US" sz="2000"/>
              <a:t> 사용 가능</a:t>
            </a:r>
            <a:endParaRPr kumimoji="1" lang="en-US" altLang="ko-KR" sz="2000"/>
          </a:p>
          <a:p>
            <a:endParaRPr kumimoji="1" lang="en-US" altLang="ko-KR" sz="2000"/>
          </a:p>
          <a:p>
            <a:r>
              <a:rPr lang="en-US" altLang="ko-KR" sz="1800">
                <a:hlinkClick r:id="rId2"/>
              </a:rPr>
              <a:t>https://colab.research.google.com</a:t>
            </a:r>
            <a:endParaRPr kumimoji="1" lang="ko-KR" altLang="en-US" sz="180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Colab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7941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z="2000"/>
              <a:t>머신러닝 공개 문제 서비스</a:t>
            </a:r>
            <a:endParaRPr kumimoji="1" lang="en-US" altLang="ko-KR" sz="2000"/>
          </a:p>
          <a:p>
            <a:endParaRPr kumimoji="1" lang="en-US" altLang="ko-KR" sz="2000"/>
          </a:p>
          <a:p>
            <a:r>
              <a:rPr kumimoji="1" lang="ko-KR" altLang="en-US" sz="2000"/>
              <a:t>문제와 데이터</a:t>
            </a:r>
            <a:r>
              <a:rPr kumimoji="1" lang="en-US" altLang="ko-KR" sz="2000"/>
              <a:t>,</a:t>
            </a:r>
            <a:r>
              <a:rPr kumimoji="1" lang="ko-KR" altLang="en-US" sz="2000"/>
              <a:t> 그리고 답이 있다</a:t>
            </a:r>
            <a:r>
              <a:rPr kumimoji="1" lang="en-US" altLang="ko-KR" sz="2000"/>
              <a:t>.</a:t>
            </a:r>
          </a:p>
          <a:p>
            <a:r>
              <a:rPr kumimoji="1" lang="ko-KR" altLang="en-US" sz="2000"/>
              <a:t>무료 </a:t>
            </a:r>
            <a:r>
              <a:rPr kumimoji="1" lang="en-US" altLang="ko-KR" sz="2000"/>
              <a:t>Jupyter</a:t>
            </a:r>
            <a:r>
              <a:rPr kumimoji="1" lang="ko-KR" altLang="en-US" sz="2000"/>
              <a:t>를 사용할 수 있다</a:t>
            </a:r>
            <a:r>
              <a:rPr kumimoji="1" lang="en-US" altLang="ko-KR" sz="2000"/>
              <a:t>.</a:t>
            </a:r>
          </a:p>
          <a:p>
            <a:r>
              <a:rPr lang="en-US" altLang="ko-KR" sz="1800">
                <a:hlinkClick r:id="rId2"/>
              </a:rPr>
              <a:t>https://www.kaggle.com</a:t>
            </a:r>
            <a:endParaRPr lang="en-US" altLang="ko-KR" sz="1800"/>
          </a:p>
          <a:p>
            <a:endParaRPr kumimoji="1" lang="ko-KR" altLang="en-US" sz="180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Kaggle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69870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딥러닝</a:t>
            </a:r>
            <a:r>
              <a:rPr lang="en-US" altLang="ko-KR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 </a:t>
            </a: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기술 용어들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696111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en-US" altLang="ko-KR"/>
          </a:p>
          <a:p>
            <a:r>
              <a:rPr kumimoji="1" lang="en-US" altLang="ko-KR" b="1"/>
              <a:t>MSE</a:t>
            </a:r>
            <a:r>
              <a:rPr kumimoji="1" lang="en-US" altLang="ko-KR"/>
              <a:t>(Mean Squared Error)</a:t>
            </a:r>
          </a:p>
          <a:p>
            <a:r>
              <a:rPr kumimoji="1" lang="en-US" altLang="ko-KR" b="1"/>
              <a:t>CE</a:t>
            </a:r>
            <a:r>
              <a:rPr kumimoji="1" lang="en-US" altLang="ko-KR"/>
              <a:t>(Cross Entropy)</a:t>
            </a:r>
          </a:p>
          <a:p>
            <a:r>
              <a:rPr kumimoji="1" lang="en-US" altLang="ko-KR" b="1"/>
              <a:t>KL-Divergence</a:t>
            </a:r>
          </a:p>
          <a:p>
            <a:r>
              <a:rPr kumimoji="1" lang="en-US" altLang="ko-KR"/>
              <a:t>MLE(Maximum Likelihood Estimation)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Cost Function</a:t>
            </a:r>
            <a:r>
              <a:rPr kumimoji="1" lang="ko-KR" altLang="en-US"/>
              <a:t> 종류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1542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오차에 대하여 </a:t>
            </a:r>
            <a:r>
              <a:rPr kumimoji="1" lang="en-US" altLang="ko-KR"/>
              <a:t>w</a:t>
            </a:r>
            <a:r>
              <a:rPr kumimoji="1" lang="ko-KR" altLang="en-US"/>
              <a:t>를 업데이트 시키는 알고리즘들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  <a:p>
            <a:r>
              <a:rPr kumimoji="1" lang="en-US" altLang="ko-KR"/>
              <a:t>GD(Gradient Descent)</a:t>
            </a:r>
          </a:p>
          <a:p>
            <a:r>
              <a:rPr kumimoji="1" lang="en-US" altLang="ko-KR"/>
              <a:t>Batch GD</a:t>
            </a:r>
          </a:p>
          <a:p>
            <a:r>
              <a:rPr kumimoji="1" lang="en-US" altLang="ko-KR" b="1"/>
              <a:t>Mini-Batch GD</a:t>
            </a:r>
          </a:p>
          <a:p>
            <a:r>
              <a:rPr kumimoji="1" lang="en-US" altLang="ko-KR" b="1"/>
              <a:t>SGD</a:t>
            </a:r>
            <a:r>
              <a:rPr kumimoji="1" lang="en-US" altLang="ko-KR"/>
              <a:t>(Stochastic GD)</a:t>
            </a:r>
          </a:p>
          <a:p>
            <a:r>
              <a:rPr kumimoji="1" lang="en-US" altLang="ko-KR"/>
              <a:t>Momentum</a:t>
            </a:r>
          </a:p>
          <a:p>
            <a:r>
              <a:rPr kumimoji="1" lang="en-US" altLang="ko-KR" err="1"/>
              <a:t>AdaGrad</a:t>
            </a:r>
            <a:endParaRPr kumimoji="1" lang="en-US" altLang="ko-KR"/>
          </a:p>
          <a:p>
            <a:r>
              <a:rPr kumimoji="1" lang="en-US" altLang="ko-KR" err="1"/>
              <a:t>AdaDelta</a:t>
            </a:r>
            <a:endParaRPr kumimoji="1" lang="en-US" altLang="ko-KR"/>
          </a:p>
          <a:p>
            <a:r>
              <a:rPr kumimoji="1" lang="en-US" altLang="ko-KR"/>
              <a:t>Adam</a:t>
            </a:r>
          </a:p>
          <a:p>
            <a:r>
              <a:rPr kumimoji="1" lang="en-US" altLang="ko-KR" err="1"/>
              <a:t>RMSprop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Optimizer</a:t>
            </a:r>
            <a:r>
              <a:rPr kumimoji="1" lang="ko-KR" altLang="en-US"/>
              <a:t> 종류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29776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err="1"/>
              <a:t>DropOut</a:t>
            </a:r>
            <a:endParaRPr kumimoji="1" lang="en-US" altLang="ko-KR"/>
          </a:p>
          <a:p>
            <a:r>
              <a:rPr kumimoji="1" lang="en-US" altLang="ko-KR" b="1"/>
              <a:t>BN</a:t>
            </a:r>
            <a:r>
              <a:rPr kumimoji="1" lang="en-US" altLang="ko-KR"/>
              <a:t>(Batch Normalization)</a:t>
            </a:r>
          </a:p>
          <a:p>
            <a:r>
              <a:rPr kumimoji="1" lang="en-US" altLang="ko-KR"/>
              <a:t>Regularization</a:t>
            </a:r>
          </a:p>
          <a:p>
            <a:endParaRPr kumimoji="1" lang="en-US" altLang="ko-KR"/>
          </a:p>
          <a:p>
            <a:r>
              <a:rPr kumimoji="1" lang="en-US" altLang="ko-KR"/>
              <a:t>Data Augmentation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Overfitting</a:t>
            </a:r>
            <a:r>
              <a:rPr kumimoji="1" lang="ko-KR" altLang="en-US"/>
              <a:t> 방지법 종류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6227" y="3726425"/>
            <a:ext cx="2463328" cy="2463328"/>
          </a:xfrm>
          <a:prstGeom prst="rect">
            <a:avLst/>
          </a:prstGeom>
        </p:spPr>
      </p:pic>
      <p:sp>
        <p:nvSpPr>
          <p:cNvPr id="6" name="Shape 818"/>
          <p:cNvSpPr txBox="1"/>
          <p:nvPr/>
        </p:nvSpPr>
        <p:spPr>
          <a:xfrm>
            <a:off x="6400800" y="6120678"/>
            <a:ext cx="2524218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/>
              <a:t>https://</a:t>
            </a:r>
            <a:r>
              <a:rPr lang="en" sz="600" err="1"/>
              <a:t>en.wikipedia.org</a:t>
            </a:r>
            <a:r>
              <a:rPr lang="en" sz="600"/>
              <a:t>/wiki/Overfitting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5904" y="4195627"/>
            <a:ext cx="2809842" cy="1908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09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sigmoid ( = logistics)</a:t>
            </a:r>
          </a:p>
          <a:p>
            <a:endParaRPr kumimoji="1" lang="en-US" altLang="ko-KR"/>
          </a:p>
          <a:p>
            <a:r>
              <a:rPr kumimoji="1" lang="en-US" altLang="ko-KR" err="1"/>
              <a:t>Tanh</a:t>
            </a:r>
            <a:endParaRPr kumimoji="1" lang="en-US" altLang="ko-KR"/>
          </a:p>
          <a:p>
            <a:endParaRPr kumimoji="1" lang="en-US" altLang="ko-KR"/>
          </a:p>
          <a:p>
            <a:r>
              <a:rPr kumimoji="1" lang="en-US" altLang="ko-KR" b="1" err="1"/>
              <a:t>ReLU</a:t>
            </a:r>
            <a:endParaRPr kumimoji="1" lang="en-US" altLang="ko-KR" b="1"/>
          </a:p>
          <a:p>
            <a:endParaRPr kumimoji="1" lang="en-US" altLang="ko-KR"/>
          </a:p>
          <a:p>
            <a:r>
              <a:rPr kumimoji="1" lang="en-US" altLang="ko-KR"/>
              <a:t>Leaky </a:t>
            </a:r>
            <a:r>
              <a:rPr kumimoji="1" lang="en-US" altLang="ko-KR" err="1"/>
              <a:t>ReLU</a:t>
            </a:r>
            <a:endParaRPr kumimoji="1" lang="en-US" altLang="ko-KR"/>
          </a:p>
          <a:p>
            <a:endParaRPr kumimoji="1" lang="en-US" altLang="ko-KR"/>
          </a:p>
          <a:p>
            <a:endParaRPr kumimoji="1" lang="en-US" altLang="ko-KR"/>
          </a:p>
          <a:p>
            <a:endParaRPr kumimoji="1" lang="en-US" altLang="ko-KR"/>
          </a:p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활성화 함수 종류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Shape 818"/>
          <p:cNvSpPr txBox="1"/>
          <p:nvPr/>
        </p:nvSpPr>
        <p:spPr>
          <a:xfrm>
            <a:off x="6400800" y="6120678"/>
            <a:ext cx="2524218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/>
              <a:t>https://</a:t>
            </a:r>
            <a:r>
              <a:rPr lang="en" sz="600" err="1"/>
              <a:t>stats.stackexchange.com</a:t>
            </a:r>
            <a:r>
              <a:rPr lang="en" sz="600"/>
              <a:t>/questions/115258/comprehensive-list-of-activation-functions-in-neural-networks-with-pros-cons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1594" y="5062667"/>
            <a:ext cx="1108587" cy="724845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9645" y="3367191"/>
            <a:ext cx="3900539" cy="1814362"/>
          </a:xfrm>
          <a:prstGeom prst="rect">
            <a:avLst/>
          </a:prstGeom>
        </p:spPr>
      </p:pic>
      <p:sp>
        <p:nvSpPr>
          <p:cNvPr id="16" name="모서리가 둥근 직사각형 15"/>
          <p:cNvSpPr/>
          <p:nvPr/>
        </p:nvSpPr>
        <p:spPr>
          <a:xfrm>
            <a:off x="7158943" y="3844791"/>
            <a:ext cx="820193" cy="772175"/>
          </a:xfrm>
          <a:prstGeom prst="roundRect">
            <a:avLst>
              <a:gd name="adj" fmla="val 8451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7152" y="2024115"/>
            <a:ext cx="994848" cy="68108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70469" y="2770668"/>
            <a:ext cx="994944" cy="67486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70469" y="3555214"/>
            <a:ext cx="1052623" cy="719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848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가중치가 변경되는 정도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학습율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1618" y="1923151"/>
            <a:ext cx="3652175" cy="3760388"/>
          </a:xfrm>
          <a:prstGeom prst="rect">
            <a:avLst/>
          </a:prstGeom>
        </p:spPr>
      </p:pic>
      <p:sp>
        <p:nvSpPr>
          <p:cNvPr id="6" name="Shape 818"/>
          <p:cNvSpPr txBox="1"/>
          <p:nvPr/>
        </p:nvSpPr>
        <p:spPr>
          <a:xfrm>
            <a:off x="6400800" y="6120678"/>
            <a:ext cx="2524218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/>
              <a:t>https://</a:t>
            </a:r>
            <a:r>
              <a:rPr lang="en" sz="600" err="1"/>
              <a:t>www.quora.com</a:t>
            </a:r>
            <a:r>
              <a:rPr lang="en" sz="600"/>
              <a:t>/In-an-artificial-neural-network-algorithm-what-happens-if-my-learning-rate-is-wrong-too-high-or-too-low</a:t>
            </a:r>
          </a:p>
        </p:txBody>
      </p:sp>
    </p:spTree>
    <p:extLst>
      <p:ext uri="{BB962C8B-B14F-4D97-AF65-F5344CB8AC3E}">
        <p14:creationId xmlns:p14="http://schemas.microsoft.com/office/powerpoint/2010/main" val="1824964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activation function</a:t>
            </a:r>
            <a:r>
              <a:rPr kumimoji="1" lang="ko-KR" altLang="en-US"/>
              <a:t>중의 하나</a:t>
            </a:r>
            <a:r>
              <a:rPr kumimoji="1" lang="en-US" altLang="ko-KR"/>
              <a:t>.</a:t>
            </a:r>
            <a:r>
              <a:rPr kumimoji="1" lang="ko-KR" altLang="en-US"/>
              <a:t> </a:t>
            </a:r>
            <a:endParaRPr kumimoji="1" lang="en-US" altLang="ko-KR"/>
          </a:p>
          <a:p>
            <a:r>
              <a:rPr kumimoji="1" lang="ko-KR" altLang="en-US"/>
              <a:t>최종 출력층에 사용되며</a:t>
            </a:r>
            <a:r>
              <a:rPr kumimoji="1" lang="en-US" altLang="ko-KR"/>
              <a:t>,</a:t>
            </a:r>
            <a:r>
              <a:rPr kumimoji="1" lang="ko-KR" altLang="en-US"/>
              <a:t> 여러개의 출력 노드의 합 중에 비중의 값으로 나타낸다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확률 처럼 표현된다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err="1"/>
              <a:t>SoftMax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hape 818"/>
          <p:cNvSpPr txBox="1"/>
          <p:nvPr/>
        </p:nvSpPr>
        <p:spPr>
          <a:xfrm>
            <a:off x="6400800" y="6120678"/>
            <a:ext cx="2524218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/>
              <a:t>http://</a:t>
            </a:r>
            <a:r>
              <a:rPr lang="en" sz="600" err="1"/>
              <a:t>www.jianshu.com</a:t>
            </a:r>
            <a:r>
              <a:rPr lang="en" sz="600"/>
              <a:t>/p/cad5567aeb58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4137" y="3405500"/>
            <a:ext cx="2796663" cy="2406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932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사과 기준 찾기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5" name="Shape 140"/>
          <p:cNvCxnSpPr/>
          <p:nvPr/>
        </p:nvCxnSpPr>
        <p:spPr>
          <a:xfrm rot="10800000" flipH="1">
            <a:off x="1707403" y="5582868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141"/>
          <p:cNvSpPr txBox="1"/>
          <p:nvPr/>
        </p:nvSpPr>
        <p:spPr>
          <a:xfrm>
            <a:off x="6844503" y="555184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크다</a:t>
            </a:r>
          </a:p>
        </p:txBody>
      </p:sp>
      <p:sp>
        <p:nvSpPr>
          <p:cNvPr id="7" name="Shape 142"/>
          <p:cNvSpPr txBox="1"/>
          <p:nvPr/>
        </p:nvSpPr>
        <p:spPr>
          <a:xfrm>
            <a:off x="1588178" y="5591718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작다</a:t>
            </a:r>
          </a:p>
        </p:txBody>
      </p:sp>
      <p:sp>
        <p:nvSpPr>
          <p:cNvPr id="8" name="Shape 143"/>
          <p:cNvSpPr/>
          <p:nvPr/>
        </p:nvSpPr>
        <p:spPr>
          <a:xfrm>
            <a:off x="6137278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9" name="Shape 144"/>
          <p:cNvGrpSpPr/>
          <p:nvPr/>
        </p:nvGrpSpPr>
        <p:grpSpPr>
          <a:xfrm>
            <a:off x="3660339" y="3928494"/>
            <a:ext cx="747300" cy="1662475"/>
            <a:chOff x="3194512" y="2813675"/>
            <a:chExt cx="747300" cy="1662475"/>
          </a:xfrm>
        </p:grpSpPr>
        <p:cxnSp>
          <p:nvCxnSpPr>
            <p:cNvPr id="10" name="Shape 145"/>
            <p:cNvCxnSpPr/>
            <p:nvPr/>
          </p:nvCxnSpPr>
          <p:spPr>
            <a:xfrm flipH="1">
              <a:off x="3565612" y="3253350"/>
              <a:ext cx="5100" cy="1222800"/>
            </a:xfrm>
            <a:prstGeom prst="straightConnector1">
              <a:avLst/>
            </a:pr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11" name="Shape 146"/>
            <p:cNvSpPr txBox="1"/>
            <p:nvPr/>
          </p:nvSpPr>
          <p:spPr>
            <a:xfrm>
              <a:off x="3194512" y="2813675"/>
              <a:ext cx="747300" cy="353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/>
                <a:t>기준</a:t>
              </a:r>
            </a:p>
          </p:txBody>
        </p:sp>
      </p:grpSp>
      <p:sp>
        <p:nvSpPr>
          <p:cNvPr id="13" name="Shape 143"/>
          <p:cNvSpPr/>
          <p:nvPr/>
        </p:nvSpPr>
        <p:spPr>
          <a:xfrm>
            <a:off x="2622832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" name="Shape 143"/>
          <p:cNvSpPr/>
          <p:nvPr/>
        </p:nvSpPr>
        <p:spPr>
          <a:xfrm>
            <a:off x="3604164" y="5004071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" name="Shape 143"/>
          <p:cNvSpPr/>
          <p:nvPr/>
        </p:nvSpPr>
        <p:spPr>
          <a:xfrm>
            <a:off x="4539112" y="50033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" name="Shape 143"/>
          <p:cNvSpPr/>
          <p:nvPr/>
        </p:nvSpPr>
        <p:spPr>
          <a:xfrm>
            <a:off x="4946869" y="50086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" name="Shape 147"/>
          <p:cNvSpPr txBox="1"/>
          <p:nvPr/>
        </p:nvSpPr>
        <p:spPr>
          <a:xfrm>
            <a:off x="4439196" y="4582127"/>
            <a:ext cx="1299513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익은거</a:t>
            </a:r>
          </a:p>
        </p:txBody>
      </p:sp>
    </p:spTree>
    <p:extLst>
      <p:ext uri="{BB962C8B-B14F-4D97-AF65-F5344CB8AC3E}">
        <p14:creationId xmlns:p14="http://schemas.microsoft.com/office/powerpoint/2010/main" val="2002575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함수가 학습될 바를 정의한 비용함수의 값이 최소로 하기 위해 가중치를 업데이트 하기 위한 알고리즘</a:t>
            </a:r>
            <a:endParaRPr kumimoji="1" lang="en-US" altLang="ko-KR"/>
          </a:p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Gradient Descent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Shape 64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887600" y="3191599"/>
            <a:ext cx="3368800" cy="24983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" name="직선 연결선[R] 5"/>
          <p:cNvCxnSpPr/>
          <p:nvPr/>
        </p:nvCxnSpPr>
        <p:spPr>
          <a:xfrm flipH="1">
            <a:off x="4412974" y="3824577"/>
            <a:ext cx="1677725" cy="1969882"/>
          </a:xfrm>
          <a:prstGeom prst="line">
            <a:avLst/>
          </a:prstGeom>
          <a:ln w="539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텍스트 상자 6"/>
          <p:cNvSpPr txBox="1"/>
          <p:nvPr/>
        </p:nvSpPr>
        <p:spPr>
          <a:xfrm>
            <a:off x="6056980" y="3670688"/>
            <a:ext cx="5645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400" smtClean="0"/>
              <a:t>경사</a:t>
            </a:r>
            <a:endParaRPr kumimoji="1" lang="ko-KR" altLang="en-US" sz="1400"/>
          </a:p>
        </p:txBody>
      </p:sp>
      <p:sp>
        <p:nvSpPr>
          <p:cNvPr id="8" name="타원 7"/>
          <p:cNvSpPr/>
          <p:nvPr/>
        </p:nvSpPr>
        <p:spPr>
          <a:xfrm>
            <a:off x="4882101" y="4734996"/>
            <a:ext cx="262393" cy="2743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9" name="직선 화살표 연결선 8"/>
          <p:cNvCxnSpPr/>
          <p:nvPr/>
        </p:nvCxnSpPr>
        <p:spPr>
          <a:xfrm flipH="1">
            <a:off x="4663440" y="4880586"/>
            <a:ext cx="349857" cy="413467"/>
          </a:xfrm>
          <a:prstGeom prst="straightConnector1">
            <a:avLst/>
          </a:prstGeom>
          <a:ln w="50800"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649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출력된 값과 원하는 값과의 차이를 가지고 그 전의 </a:t>
            </a:r>
            <a:r>
              <a:rPr kumimoji="1" lang="en-US" altLang="ko-KR"/>
              <a:t>w</a:t>
            </a:r>
            <a:r>
              <a:rPr kumimoji="1" lang="ko-KR" altLang="en-US"/>
              <a:t> 값들을 변경하는 알고리즘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뒤에서부터 그 오차의 값이 전파된다는 이름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실제 변경되는 값의 크기는 </a:t>
            </a:r>
            <a:r>
              <a:rPr kumimoji="1" lang="en-US" altLang="ko-KR"/>
              <a:t>GD</a:t>
            </a:r>
            <a:r>
              <a:rPr kumimoji="1" lang="ko-KR" altLang="en-US"/>
              <a:t>로 결정됨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BackPropagation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76275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503112" y="3127339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근사화 능력 상세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27349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내용 개체 틀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활성화 함수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7483" y="2463076"/>
            <a:ext cx="4704673" cy="2126512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4107" y="4589588"/>
            <a:ext cx="2975786" cy="1936245"/>
          </a:xfrm>
          <a:prstGeom prst="rect">
            <a:avLst/>
          </a:prstGeom>
        </p:spPr>
      </p:pic>
      <p:sp>
        <p:nvSpPr>
          <p:cNvPr id="11" name="모서리가 둥근 직사각형 10"/>
          <p:cNvSpPr/>
          <p:nvPr/>
        </p:nvSpPr>
        <p:spPr>
          <a:xfrm>
            <a:off x="5032431" y="3122861"/>
            <a:ext cx="820193" cy="772175"/>
          </a:xfrm>
          <a:prstGeom prst="roundRect">
            <a:avLst>
              <a:gd name="adj" fmla="val 8451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02604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활성화 함수</a:t>
            </a:r>
            <a:r>
              <a:rPr kumimoji="1" lang="en-US" altLang="ko-KR"/>
              <a:t> </a:t>
            </a:r>
            <a:r>
              <a:rPr kumimoji="1" lang="ko-KR" altLang="en-US"/>
              <a:t>적용 여부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hape 620"/>
          <p:cNvSpPr txBox="1"/>
          <p:nvPr/>
        </p:nvSpPr>
        <p:spPr>
          <a:xfrm>
            <a:off x="2544479" y="5944531"/>
            <a:ext cx="4749455" cy="32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1000">
                <a:hlinkClick r:id="rId2"/>
              </a:rPr>
              <a:t>http://central.oak.go.kr/journallist/journaldetail.do;jsessionid=EADC277455841289A630D495E27B0951?article_seq=21715&amp;tabname=abst&amp;resource_seq=-1&amp;keywords=null</a:t>
            </a:r>
            <a:endParaRPr lang="en" sz="1000" u="sng">
              <a:solidFill>
                <a:schemeClr val="hlink"/>
              </a:solidFill>
              <a:hlinkClick r:id="rId3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167" y="2387845"/>
            <a:ext cx="3856585" cy="324822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9846" y="2588130"/>
            <a:ext cx="4282987" cy="2956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376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ko-KR"/>
              <a:t>1</a:t>
            </a:r>
            <a:r>
              <a:rPr kumimoji="1" lang="ko-KR" altLang="en-US"/>
              <a:t>개의 노드는 </a:t>
            </a:r>
            <a:r>
              <a:rPr kumimoji="1" lang="en-US" altLang="ko-KR"/>
              <a:t>1</a:t>
            </a:r>
            <a:r>
              <a:rPr kumimoji="1" lang="ko-KR" altLang="en-US"/>
              <a:t>개의 스텝 펑션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1</a:t>
            </a:r>
            <a:r>
              <a:rPr kumimoji="1" lang="ko-KR" altLang="en-US"/>
              <a:t>개의 노드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Shape 620"/>
          <p:cNvSpPr txBox="1"/>
          <p:nvPr/>
        </p:nvSpPr>
        <p:spPr>
          <a:xfrm>
            <a:off x="2665105" y="5995272"/>
            <a:ext cx="3813790" cy="32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1200">
                <a:hlinkClick r:id="rId2"/>
              </a:rPr>
              <a:t>http://neuralnetworksanddeeplearning.com/chap4.html</a:t>
            </a:r>
            <a:endParaRPr lang="en" sz="1200" u="sng">
              <a:solidFill>
                <a:schemeClr val="hlink"/>
              </a:solidFill>
              <a:hlinkClick r:id="rId3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3037" y="2896515"/>
            <a:ext cx="4650415" cy="2305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364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ko-KR"/>
              <a:t>2</a:t>
            </a:r>
            <a:r>
              <a:rPr kumimoji="1" lang="ko-KR" altLang="en-US"/>
              <a:t>개의 노드로 임의의 상자 펑션 구성 가능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2</a:t>
            </a:r>
            <a:r>
              <a:rPr kumimoji="1" lang="ko-KR" altLang="en-US"/>
              <a:t>개의 노드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Shape 620"/>
          <p:cNvSpPr txBox="1"/>
          <p:nvPr/>
        </p:nvSpPr>
        <p:spPr>
          <a:xfrm>
            <a:off x="2665105" y="5995272"/>
            <a:ext cx="3813790" cy="32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1200">
                <a:hlinkClick r:id="rId2"/>
              </a:rPr>
              <a:t>http://neuralnetworksanddeeplearning.com/chap4.html</a:t>
            </a:r>
            <a:endParaRPr lang="en" sz="1200" u="sng">
              <a:solidFill>
                <a:schemeClr val="hlink"/>
              </a:solidFill>
              <a:hlinkClick r:id="rId3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5761" y="2811949"/>
            <a:ext cx="4865281" cy="2566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502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ko-KR" altLang="en-US"/>
              <a:t>임의의 함수는 </a:t>
            </a:r>
            <a:r>
              <a:rPr kumimoji="1" lang="en-US" altLang="ko-KR"/>
              <a:t>n</a:t>
            </a:r>
            <a:r>
              <a:rPr kumimoji="1" lang="ko-KR" altLang="en-US"/>
              <a:t>개의 상자들의 합으로 구성 가능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n</a:t>
            </a:r>
            <a:r>
              <a:rPr kumimoji="1" lang="ko-KR" altLang="en-US"/>
              <a:t>개의 노드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Shape 620"/>
          <p:cNvSpPr txBox="1"/>
          <p:nvPr/>
        </p:nvSpPr>
        <p:spPr>
          <a:xfrm>
            <a:off x="2665105" y="5995272"/>
            <a:ext cx="3813790" cy="32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1200">
                <a:hlinkClick r:id="rId2"/>
              </a:rPr>
              <a:t>https://en.wikipedia.org/wiki/Riemann_sum#/media/File:Riemann_sum_convergence.png</a:t>
            </a:r>
            <a:endParaRPr lang="en" sz="1200" u="sng">
              <a:solidFill>
                <a:schemeClr val="hlink"/>
              </a:solidFill>
              <a:hlinkClick r:id="rId3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5105" y="3032508"/>
            <a:ext cx="28194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565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ko-KR"/>
              <a:t>2</a:t>
            </a:r>
            <a:r>
              <a:rPr kumimoji="1" lang="ko-KR" altLang="en-US"/>
              <a:t>차원의 스텝 함수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2</a:t>
            </a:r>
            <a:r>
              <a:rPr kumimoji="1" lang="ko-KR" altLang="en-US"/>
              <a:t>개의 입력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Shape 620"/>
          <p:cNvSpPr txBox="1"/>
          <p:nvPr/>
        </p:nvSpPr>
        <p:spPr>
          <a:xfrm>
            <a:off x="2665105" y="5995272"/>
            <a:ext cx="3813790" cy="32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1200">
                <a:hlinkClick r:id="rId2"/>
              </a:rPr>
              <a:t>http://neuralnetworksanddeeplearning.com/chap4.html</a:t>
            </a:r>
            <a:endParaRPr lang="en" sz="1200" u="sng">
              <a:solidFill>
                <a:schemeClr val="hlink"/>
              </a:solidFill>
              <a:hlinkClick r:id="rId3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6102" y="2556856"/>
            <a:ext cx="5892800" cy="298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296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ko-KR"/>
              <a:t>2</a:t>
            </a:r>
            <a:r>
              <a:rPr kumimoji="1" lang="ko-KR" altLang="en-US"/>
              <a:t>개의 노드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2</a:t>
            </a:r>
            <a:r>
              <a:rPr kumimoji="1" lang="ko-KR" altLang="en-US"/>
              <a:t>개의 입력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Shape 620"/>
          <p:cNvSpPr txBox="1"/>
          <p:nvPr/>
        </p:nvSpPr>
        <p:spPr>
          <a:xfrm>
            <a:off x="2665105" y="5995272"/>
            <a:ext cx="3813790" cy="32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1200">
                <a:hlinkClick r:id="rId2"/>
              </a:rPr>
              <a:t>http://neuralnetworksanddeeplearning.com/chap4.html</a:t>
            </a:r>
            <a:endParaRPr lang="en" sz="1200" u="sng">
              <a:solidFill>
                <a:schemeClr val="hlink"/>
              </a:solidFill>
              <a:hlinkClick r:id="rId3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7607" y="2531456"/>
            <a:ext cx="7137400" cy="303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02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사과 기준 찾기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5" name="Shape 140"/>
          <p:cNvCxnSpPr/>
          <p:nvPr/>
        </p:nvCxnSpPr>
        <p:spPr>
          <a:xfrm rot="10800000" flipH="1">
            <a:off x="1707403" y="5582868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141"/>
          <p:cNvSpPr txBox="1"/>
          <p:nvPr/>
        </p:nvSpPr>
        <p:spPr>
          <a:xfrm>
            <a:off x="6844503" y="555184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크다</a:t>
            </a:r>
          </a:p>
        </p:txBody>
      </p:sp>
      <p:sp>
        <p:nvSpPr>
          <p:cNvPr id="7" name="Shape 142"/>
          <p:cNvSpPr txBox="1"/>
          <p:nvPr/>
        </p:nvSpPr>
        <p:spPr>
          <a:xfrm>
            <a:off x="1588178" y="5591718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작다</a:t>
            </a:r>
          </a:p>
        </p:txBody>
      </p:sp>
      <p:sp>
        <p:nvSpPr>
          <p:cNvPr id="8" name="Shape 143"/>
          <p:cNvSpPr/>
          <p:nvPr/>
        </p:nvSpPr>
        <p:spPr>
          <a:xfrm>
            <a:off x="6137278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9" name="Shape 144"/>
          <p:cNvGrpSpPr/>
          <p:nvPr/>
        </p:nvGrpSpPr>
        <p:grpSpPr>
          <a:xfrm>
            <a:off x="4012588" y="3928494"/>
            <a:ext cx="747300" cy="1662475"/>
            <a:chOff x="3194512" y="2813675"/>
            <a:chExt cx="747300" cy="1662475"/>
          </a:xfrm>
        </p:grpSpPr>
        <p:cxnSp>
          <p:nvCxnSpPr>
            <p:cNvPr id="10" name="Shape 145"/>
            <p:cNvCxnSpPr/>
            <p:nvPr/>
          </p:nvCxnSpPr>
          <p:spPr>
            <a:xfrm flipH="1">
              <a:off x="3565612" y="3253350"/>
              <a:ext cx="5100" cy="1222800"/>
            </a:xfrm>
            <a:prstGeom prst="straightConnector1">
              <a:avLst/>
            </a:pr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11" name="Shape 146"/>
            <p:cNvSpPr txBox="1"/>
            <p:nvPr/>
          </p:nvSpPr>
          <p:spPr>
            <a:xfrm>
              <a:off x="3194512" y="2813675"/>
              <a:ext cx="747300" cy="353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/>
                <a:t>기준</a:t>
              </a:r>
            </a:p>
          </p:txBody>
        </p:sp>
      </p:grpSp>
      <p:sp>
        <p:nvSpPr>
          <p:cNvPr id="13" name="Shape 143"/>
          <p:cNvSpPr/>
          <p:nvPr/>
        </p:nvSpPr>
        <p:spPr>
          <a:xfrm>
            <a:off x="2622832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" name="Shape 143"/>
          <p:cNvSpPr/>
          <p:nvPr/>
        </p:nvSpPr>
        <p:spPr>
          <a:xfrm>
            <a:off x="3604164" y="5004071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" name="Shape 143"/>
          <p:cNvSpPr/>
          <p:nvPr/>
        </p:nvSpPr>
        <p:spPr>
          <a:xfrm>
            <a:off x="4539112" y="50033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" name="Shape 143"/>
          <p:cNvSpPr/>
          <p:nvPr/>
        </p:nvSpPr>
        <p:spPr>
          <a:xfrm>
            <a:off x="4946869" y="50086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" name="Shape 147"/>
          <p:cNvSpPr txBox="1"/>
          <p:nvPr/>
        </p:nvSpPr>
        <p:spPr>
          <a:xfrm>
            <a:off x="3524993" y="4595419"/>
            <a:ext cx="1299513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ko-KR" altLang="en-US"/>
              <a:t>안 </a:t>
            </a:r>
            <a:r>
              <a:rPr lang="en" err="1"/>
              <a:t>익은거</a:t>
            </a:r>
            <a:endParaRPr lang="en"/>
          </a:p>
        </p:txBody>
      </p:sp>
      <p:sp>
        <p:nvSpPr>
          <p:cNvPr id="17" name="Shape 143"/>
          <p:cNvSpPr/>
          <p:nvPr/>
        </p:nvSpPr>
        <p:spPr>
          <a:xfrm>
            <a:off x="4030150" y="50033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5905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IRIS </a:t>
            </a: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분류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406036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sz="2000"/>
              <a:t>4</a:t>
            </a:r>
            <a:r>
              <a:rPr kumimoji="1" lang="ko-KR" altLang="en-US" sz="2000"/>
              <a:t>개의 입력</a:t>
            </a:r>
            <a:endParaRPr kumimoji="1" lang="en-US" altLang="ko-KR" sz="2000"/>
          </a:p>
          <a:p>
            <a:endParaRPr kumimoji="1" lang="en-US" altLang="ko-KR" sz="2000"/>
          </a:p>
          <a:p>
            <a:r>
              <a:rPr kumimoji="1" lang="en-US" altLang="ko-KR" sz="2000"/>
              <a:t>3</a:t>
            </a:r>
            <a:r>
              <a:rPr kumimoji="1" lang="ko-KR" altLang="en-US" sz="2000"/>
              <a:t> 종류로 분류</a:t>
            </a:r>
            <a:endParaRPr kumimoji="1" lang="ko-KR" altLang="en-US" sz="180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IRIS </a:t>
            </a:r>
            <a:r>
              <a:rPr kumimoji="1" lang="ko-KR" altLang="en-US"/>
              <a:t>분류 문제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3628" y="3611738"/>
            <a:ext cx="6596743" cy="1916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438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sz="180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모델 구조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2367" y="2801983"/>
            <a:ext cx="7053943" cy="2953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80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noProof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영상 데이터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268975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영상은 픽셀로 구성됨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영상과 픽셀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335" y="2931738"/>
            <a:ext cx="7493330" cy="2524384"/>
          </a:xfrm>
          <a:prstGeom prst="rect">
            <a:avLst/>
          </a:prstGeom>
        </p:spPr>
      </p:pic>
      <p:sp>
        <p:nvSpPr>
          <p:cNvPr id="7" name="Shape 818"/>
          <p:cNvSpPr txBox="1"/>
          <p:nvPr/>
        </p:nvSpPr>
        <p:spPr>
          <a:xfrm>
            <a:off x="6941574" y="6146976"/>
            <a:ext cx="2032605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800">
                <a:hlinkClick r:id="rId3"/>
              </a:rPr>
              <a:t>https://bwessay.tistory.com/90</a:t>
            </a:r>
            <a:endParaRPr lang="en" sz="600"/>
          </a:p>
        </p:txBody>
      </p:sp>
    </p:spTree>
    <p:extLst>
      <p:ext uri="{BB962C8B-B14F-4D97-AF65-F5344CB8AC3E}">
        <p14:creationId xmlns:p14="http://schemas.microsoft.com/office/powerpoint/2010/main" val="1542681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회색 영상의 경우 </a:t>
            </a:r>
            <a:r>
              <a:rPr kumimoji="1" lang="en-US" altLang="ko-KR"/>
              <a:t>1</a:t>
            </a:r>
            <a:r>
              <a:rPr kumimoji="1" lang="ko-KR" altLang="en-US"/>
              <a:t>개의 픽셀은 밝기의 값 </a:t>
            </a:r>
            <a:r>
              <a:rPr kumimoji="1" lang="en-US" altLang="ko-KR"/>
              <a:t>1</a:t>
            </a:r>
            <a:r>
              <a:rPr kumimoji="1" lang="ko-KR" altLang="en-US"/>
              <a:t>개로 나타냄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픽셀의 값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8" name="Shape 818"/>
          <p:cNvSpPr txBox="1"/>
          <p:nvPr/>
        </p:nvSpPr>
        <p:spPr>
          <a:xfrm>
            <a:off x="6258297" y="6518166"/>
            <a:ext cx="2525878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de-DE" altLang="ko-KR" sz="800">
                <a:hlinkClick r:id="rId2"/>
              </a:rPr>
              <a:t>https://thebook.io/006796/ch01/02/01_01/</a:t>
            </a:r>
            <a:endParaRPr lang="en" sz="60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6102" y="2644666"/>
            <a:ext cx="6337300" cy="387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984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회색 영상의 경우 </a:t>
            </a:r>
            <a:r>
              <a:rPr kumimoji="1" lang="en-US" altLang="ko-KR"/>
              <a:t>1</a:t>
            </a:r>
            <a:r>
              <a:rPr kumimoji="1" lang="ko-KR" altLang="en-US"/>
              <a:t>개의 픽셀은 밝기의 값 </a:t>
            </a:r>
            <a:r>
              <a:rPr kumimoji="1" lang="en-US" altLang="ko-KR"/>
              <a:t>1</a:t>
            </a:r>
            <a:r>
              <a:rPr kumimoji="1" lang="ko-KR" altLang="en-US"/>
              <a:t>개로 나타냄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픽셀의 값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0" y="3304872"/>
            <a:ext cx="4267200" cy="2120900"/>
          </a:xfrm>
          <a:prstGeom prst="rect">
            <a:avLst/>
          </a:prstGeom>
        </p:spPr>
      </p:pic>
      <p:sp>
        <p:nvSpPr>
          <p:cNvPr id="8" name="Shape 818"/>
          <p:cNvSpPr txBox="1"/>
          <p:nvPr/>
        </p:nvSpPr>
        <p:spPr>
          <a:xfrm>
            <a:off x="6448302" y="6146976"/>
            <a:ext cx="2525878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800">
                <a:hlinkClick r:id="rId3"/>
              </a:rPr>
              <a:t>https://docs.gimp.org/2.10/ko/gimp-images-in.html</a:t>
            </a:r>
            <a:r>
              <a:rPr lang="ko-KR" altLang="en-US" sz="800"/>
              <a:t> </a:t>
            </a:r>
            <a:endParaRPr lang="en" sz="600"/>
          </a:p>
        </p:txBody>
      </p:sp>
    </p:spTree>
    <p:extLst>
      <p:ext uri="{BB962C8B-B14F-4D97-AF65-F5344CB8AC3E}">
        <p14:creationId xmlns:p14="http://schemas.microsoft.com/office/powerpoint/2010/main" val="2010176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칼라 영상의 경우 </a:t>
            </a:r>
            <a:r>
              <a:rPr kumimoji="1" lang="en-US" altLang="ko-KR"/>
              <a:t>1</a:t>
            </a:r>
            <a:r>
              <a:rPr kumimoji="1" lang="ko-KR" altLang="en-US"/>
              <a:t>개의 픽셀은 </a:t>
            </a:r>
            <a:r>
              <a:rPr kumimoji="1" lang="en-US" altLang="ko-KR"/>
              <a:t>3</a:t>
            </a:r>
            <a:r>
              <a:rPr kumimoji="1" lang="ko-KR" altLang="en-US"/>
              <a:t>개의 색깔</a:t>
            </a:r>
            <a:r>
              <a:rPr kumimoji="1" lang="en-US" altLang="ko-KR"/>
              <a:t> Red, Green, Blue</a:t>
            </a:r>
            <a:r>
              <a:rPr kumimoji="1" lang="ko-KR" altLang="en-US"/>
              <a:t>을 표시한 </a:t>
            </a:r>
            <a:r>
              <a:rPr kumimoji="1" lang="en-US" altLang="ko-KR"/>
              <a:t>3</a:t>
            </a:r>
            <a:r>
              <a:rPr kumimoji="1" lang="ko-KR" altLang="en-US"/>
              <a:t>개의 값으로 나타냄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픽셀의 값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4450" y="3345708"/>
            <a:ext cx="3975100" cy="2565400"/>
          </a:xfrm>
          <a:prstGeom prst="rect">
            <a:avLst/>
          </a:prstGeom>
        </p:spPr>
      </p:pic>
      <p:sp>
        <p:nvSpPr>
          <p:cNvPr id="6" name="Shape 818"/>
          <p:cNvSpPr txBox="1"/>
          <p:nvPr/>
        </p:nvSpPr>
        <p:spPr>
          <a:xfrm>
            <a:off x="6448302" y="6146976"/>
            <a:ext cx="2525878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800">
                <a:hlinkClick r:id="rId3"/>
              </a:rPr>
              <a:t>https://docs.gimp.org/2.10/ko/gimp-images-in.html</a:t>
            </a:r>
            <a:r>
              <a:rPr lang="ko-KR" altLang="en-US" sz="800"/>
              <a:t> </a:t>
            </a:r>
            <a:endParaRPr lang="en" sz="600"/>
          </a:p>
        </p:txBody>
      </p:sp>
    </p:spTree>
    <p:extLst>
      <p:ext uri="{BB962C8B-B14F-4D97-AF65-F5344CB8AC3E}">
        <p14:creationId xmlns:p14="http://schemas.microsoft.com/office/powerpoint/2010/main" val="818070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가로 세로로 배열된 픽셀의 값을 숫자로 표시한 데이터</a:t>
            </a:r>
            <a:endParaRPr kumimoji="1" lang="en-US" altLang="ko-KR"/>
          </a:p>
          <a:p>
            <a:r>
              <a:rPr kumimoji="1" lang="ko-KR" altLang="en-US"/>
              <a:t>단지 숫자들이다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모니터에서는 픽셀의 값에 따라 밝기 혹은 색깔로 표시하여 보여준다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영상 데이터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8" name="Shape 818"/>
          <p:cNvSpPr txBox="1"/>
          <p:nvPr/>
        </p:nvSpPr>
        <p:spPr>
          <a:xfrm>
            <a:off x="5225143" y="6146976"/>
            <a:ext cx="3749037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800">
                <a:hlinkClick r:id="rId2"/>
              </a:rPr>
              <a:t>https://www.howtogeek.com/130826/how-to-fix-a-stuck-pixel-on-an-lcd-monitor/</a:t>
            </a:r>
            <a:endParaRPr lang="en" sz="60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4613" y="3659554"/>
            <a:ext cx="3434773" cy="2236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442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bitmap</a:t>
            </a:r>
            <a:r>
              <a:rPr kumimoji="1" lang="ko-KR" altLang="en-US"/>
              <a:t>은 </a:t>
            </a:r>
            <a:r>
              <a:rPr kumimoji="1" lang="en-US" altLang="ko-KR"/>
              <a:t>pixel</a:t>
            </a:r>
            <a:r>
              <a:rPr kumimoji="1" lang="ko-KR" altLang="en-US"/>
              <a:t> 값 그대로 저장</a:t>
            </a:r>
            <a:endParaRPr kumimoji="1" lang="en-US" altLang="ko-KR"/>
          </a:p>
          <a:p>
            <a:r>
              <a:rPr kumimoji="1" lang="en-US" altLang="ko-KR"/>
              <a:t>gif, jpeg, png</a:t>
            </a:r>
            <a:r>
              <a:rPr kumimoji="1" lang="ko-KR" altLang="en-US"/>
              <a:t> 등은 압축하여 저장한 것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영상 파일 포멧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68670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사과 기준 찾기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5" name="Shape 140"/>
          <p:cNvCxnSpPr/>
          <p:nvPr/>
        </p:nvCxnSpPr>
        <p:spPr>
          <a:xfrm rot="10800000" flipH="1">
            <a:off x="1707403" y="5582868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141"/>
          <p:cNvSpPr txBox="1"/>
          <p:nvPr/>
        </p:nvSpPr>
        <p:spPr>
          <a:xfrm>
            <a:off x="6844503" y="555184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크다</a:t>
            </a:r>
          </a:p>
        </p:txBody>
      </p:sp>
      <p:sp>
        <p:nvSpPr>
          <p:cNvPr id="7" name="Shape 142"/>
          <p:cNvSpPr txBox="1"/>
          <p:nvPr/>
        </p:nvSpPr>
        <p:spPr>
          <a:xfrm>
            <a:off x="1588178" y="5591718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작다</a:t>
            </a:r>
          </a:p>
        </p:txBody>
      </p:sp>
      <p:sp>
        <p:nvSpPr>
          <p:cNvPr id="8" name="Shape 143"/>
          <p:cNvSpPr/>
          <p:nvPr/>
        </p:nvSpPr>
        <p:spPr>
          <a:xfrm>
            <a:off x="6137278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9" name="Shape 144"/>
          <p:cNvGrpSpPr/>
          <p:nvPr/>
        </p:nvGrpSpPr>
        <p:grpSpPr>
          <a:xfrm>
            <a:off x="3939517" y="3939882"/>
            <a:ext cx="747300" cy="1662475"/>
            <a:chOff x="3194512" y="2813675"/>
            <a:chExt cx="747300" cy="1662475"/>
          </a:xfrm>
        </p:grpSpPr>
        <p:cxnSp>
          <p:nvCxnSpPr>
            <p:cNvPr id="10" name="Shape 145"/>
            <p:cNvCxnSpPr/>
            <p:nvPr/>
          </p:nvCxnSpPr>
          <p:spPr>
            <a:xfrm flipH="1">
              <a:off x="3565612" y="3253350"/>
              <a:ext cx="5100" cy="1222800"/>
            </a:xfrm>
            <a:prstGeom prst="straightConnector1">
              <a:avLst/>
            </a:pr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11" name="Shape 146"/>
            <p:cNvSpPr txBox="1"/>
            <p:nvPr/>
          </p:nvSpPr>
          <p:spPr>
            <a:xfrm>
              <a:off x="3194512" y="2813675"/>
              <a:ext cx="747300" cy="353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/>
                <a:t>기준</a:t>
              </a:r>
            </a:p>
          </p:txBody>
        </p:sp>
      </p:grpSp>
      <p:sp>
        <p:nvSpPr>
          <p:cNvPr id="13" name="Shape 143"/>
          <p:cNvSpPr/>
          <p:nvPr/>
        </p:nvSpPr>
        <p:spPr>
          <a:xfrm>
            <a:off x="2622832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" name="Shape 143"/>
          <p:cNvSpPr/>
          <p:nvPr/>
        </p:nvSpPr>
        <p:spPr>
          <a:xfrm>
            <a:off x="3604164" y="5004071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" name="Shape 143"/>
          <p:cNvSpPr/>
          <p:nvPr/>
        </p:nvSpPr>
        <p:spPr>
          <a:xfrm>
            <a:off x="4539112" y="50033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" name="Shape 143"/>
          <p:cNvSpPr/>
          <p:nvPr/>
        </p:nvSpPr>
        <p:spPr>
          <a:xfrm>
            <a:off x="4946869" y="50086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" name="Shape 143"/>
          <p:cNvSpPr/>
          <p:nvPr/>
        </p:nvSpPr>
        <p:spPr>
          <a:xfrm>
            <a:off x="4030150" y="50033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" name="Shape 143"/>
          <p:cNvSpPr/>
          <p:nvPr/>
        </p:nvSpPr>
        <p:spPr>
          <a:xfrm>
            <a:off x="5571244" y="50072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" name="Shape 143"/>
          <p:cNvSpPr/>
          <p:nvPr/>
        </p:nvSpPr>
        <p:spPr>
          <a:xfrm>
            <a:off x="2139689" y="5045156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" name="Shape 143"/>
          <p:cNvSpPr/>
          <p:nvPr/>
        </p:nvSpPr>
        <p:spPr>
          <a:xfrm>
            <a:off x="4313167" y="50033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" name="Shape 143"/>
          <p:cNvSpPr/>
          <p:nvPr/>
        </p:nvSpPr>
        <p:spPr>
          <a:xfrm>
            <a:off x="3086467" y="5037007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3" name="Shape 147"/>
          <p:cNvSpPr txBox="1"/>
          <p:nvPr/>
        </p:nvSpPr>
        <p:spPr>
          <a:xfrm>
            <a:off x="5091469" y="4202256"/>
            <a:ext cx="1299513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익은거</a:t>
            </a:r>
          </a:p>
        </p:txBody>
      </p:sp>
      <p:sp>
        <p:nvSpPr>
          <p:cNvPr id="24" name="Shape 147"/>
          <p:cNvSpPr txBox="1"/>
          <p:nvPr/>
        </p:nvSpPr>
        <p:spPr>
          <a:xfrm>
            <a:off x="2215411" y="4217969"/>
            <a:ext cx="1299513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ko-KR" altLang="en-US"/>
              <a:t>안 </a:t>
            </a:r>
            <a:r>
              <a:rPr lang="en" err="1"/>
              <a:t>익은거</a:t>
            </a:r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260338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MNIST </a:t>
            </a: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분류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390197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z="2000"/>
              <a:t>필기체 숫자 영상</a:t>
            </a:r>
            <a:endParaRPr kumimoji="1" lang="en-US" altLang="ko-KR" sz="2000"/>
          </a:p>
          <a:p>
            <a:r>
              <a:rPr kumimoji="1" lang="ko-KR" altLang="en-US" sz="2000"/>
              <a:t>가로 </a:t>
            </a:r>
            <a:r>
              <a:rPr kumimoji="1" lang="en-US" altLang="ko-KR" sz="2000"/>
              <a:t>28</a:t>
            </a:r>
            <a:r>
              <a:rPr kumimoji="1" lang="ko-KR" altLang="en-US" sz="2000"/>
              <a:t>개</a:t>
            </a:r>
            <a:r>
              <a:rPr kumimoji="1" lang="en-US" altLang="ko-KR" sz="2000"/>
              <a:t>,</a:t>
            </a:r>
            <a:r>
              <a:rPr kumimoji="1" lang="ko-KR" altLang="en-US" sz="2000"/>
              <a:t> 세로 </a:t>
            </a:r>
            <a:r>
              <a:rPr kumimoji="1" lang="en-US" altLang="ko-KR" sz="2000"/>
              <a:t>28</a:t>
            </a:r>
            <a:r>
              <a:rPr kumimoji="1" lang="ko-KR" altLang="en-US" sz="2000"/>
              <a:t>개</a:t>
            </a:r>
            <a:endParaRPr kumimoji="1" lang="en-US" altLang="ko-KR" sz="200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MNIST </a:t>
            </a:r>
            <a:r>
              <a:rPr kumimoji="1" lang="ko-KR" altLang="en-US"/>
              <a:t>데이터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3065" y="3055412"/>
            <a:ext cx="2971800" cy="300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695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sz="2000"/>
              <a:t>784</a:t>
            </a:r>
            <a:r>
              <a:rPr kumimoji="1" lang="ko-KR" altLang="en-US" sz="2000"/>
              <a:t>개 입력</a:t>
            </a:r>
            <a:endParaRPr kumimoji="1" lang="en-US" altLang="ko-KR" sz="2000"/>
          </a:p>
          <a:p>
            <a:r>
              <a:rPr kumimoji="1" lang="en-US" altLang="ko-KR" sz="2000"/>
              <a:t>10</a:t>
            </a:r>
            <a:r>
              <a:rPr kumimoji="1" lang="ko-KR" altLang="en-US" sz="2000"/>
              <a:t>개 카테고리</a:t>
            </a:r>
            <a:r>
              <a:rPr kumimoji="1" lang="en-US" altLang="ko-KR" sz="2000"/>
              <a:t>,</a:t>
            </a:r>
            <a:r>
              <a:rPr kumimoji="1" lang="ko-KR" altLang="en-US" sz="2000"/>
              <a:t> </a:t>
            </a:r>
            <a:r>
              <a:rPr kumimoji="1" lang="en-US" altLang="ko-KR" sz="2000"/>
              <a:t>10</a:t>
            </a:r>
            <a:r>
              <a:rPr kumimoji="1" lang="ko-KR" altLang="en-US" sz="2000"/>
              <a:t>개 출력</a:t>
            </a:r>
            <a:endParaRPr kumimoji="1" lang="ko-KR" altLang="en-US" sz="180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MNIST </a:t>
            </a:r>
            <a:r>
              <a:rPr kumimoji="1" lang="ko-KR" altLang="en-US"/>
              <a:t>분류 문제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7178" y="2962333"/>
            <a:ext cx="5669643" cy="3120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59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DNN MNIST </a:t>
            </a:r>
            <a:r>
              <a:rPr kumimoji="1" lang="ko-KR" altLang="en-US"/>
              <a:t>시뮬레이션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5898" y="1562985"/>
            <a:ext cx="5890753" cy="4238699"/>
          </a:xfrm>
          <a:prstGeom prst="rect">
            <a:avLst/>
          </a:prstGeom>
        </p:spPr>
      </p:pic>
      <p:sp>
        <p:nvSpPr>
          <p:cNvPr id="8" name="Shape 620"/>
          <p:cNvSpPr txBox="1"/>
          <p:nvPr/>
        </p:nvSpPr>
        <p:spPr>
          <a:xfrm>
            <a:off x="2797350" y="5996275"/>
            <a:ext cx="3549300" cy="32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1200">
                <a:hlinkClick r:id="rId3"/>
              </a:rPr>
              <a:t>https://youtu.be/3JQ3hYko51Y?t=48</a:t>
            </a:r>
            <a:endParaRPr lang="en" sz="1200" u="sng">
              <a:solidFill>
                <a:schemeClr val="hlink"/>
              </a:solidFill>
              <a:hlinkClick r:id="rId4"/>
            </a:endParaRPr>
          </a:p>
        </p:txBody>
      </p:sp>
    </p:spTree>
    <p:extLst>
      <p:ext uri="{BB962C8B-B14F-4D97-AF65-F5344CB8AC3E}">
        <p14:creationId xmlns:p14="http://schemas.microsoft.com/office/powerpoint/2010/main" val="1086529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 noProof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CNN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704938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Convolution filter</a:t>
            </a:r>
            <a:r>
              <a:rPr kumimoji="1" lang="ko-KR" altLang="en-US"/>
              <a:t>와 </a:t>
            </a:r>
            <a:r>
              <a:rPr kumimoji="1" lang="en-US" altLang="ko-KR"/>
              <a:t>pooling</a:t>
            </a:r>
            <a:r>
              <a:rPr kumimoji="1" lang="ko-KR" altLang="en-US"/>
              <a:t>을 반복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이후 일반 </a:t>
            </a:r>
            <a:r>
              <a:rPr kumimoji="1" lang="en-US" altLang="ko-KR"/>
              <a:t>DNN</a:t>
            </a:r>
            <a:r>
              <a:rPr kumimoji="1" lang="ko-KR" altLang="en-US"/>
              <a:t>에 적용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CNN(Convolutional NN)</a:t>
            </a:r>
            <a:r>
              <a:rPr kumimoji="1" lang="ko-KR" altLang="en-US"/>
              <a:t> 구조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284" y="3807361"/>
            <a:ext cx="8355388" cy="2150987"/>
          </a:xfrm>
          <a:prstGeom prst="rect">
            <a:avLst/>
          </a:prstGeom>
        </p:spPr>
      </p:pic>
      <p:sp>
        <p:nvSpPr>
          <p:cNvPr id="6" name="Shape 818"/>
          <p:cNvSpPr txBox="1"/>
          <p:nvPr/>
        </p:nvSpPr>
        <p:spPr>
          <a:xfrm>
            <a:off x="5479615" y="5985822"/>
            <a:ext cx="34749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/>
              <a:t>https://sites.google.com/site/nttrungmtwiki/home/it/deep-learning/convolution-neural-network/understanding-convolutional-neural-networks-for-nlp</a:t>
            </a:r>
          </a:p>
        </p:txBody>
      </p:sp>
    </p:spTree>
    <p:extLst>
      <p:ext uri="{BB962C8B-B14F-4D97-AF65-F5344CB8AC3E}">
        <p14:creationId xmlns:p14="http://schemas.microsoft.com/office/powerpoint/2010/main" val="2045626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en" altLang="ko-KR"/>
              <a:t>사람눈에는 특정 모양에 반응하는 신경세포들이 있다.</a:t>
            </a:r>
            <a:endParaRPr lang="en-US" altLang="ko-KR"/>
          </a:p>
          <a:p>
            <a:pPr lvl="0">
              <a:spcBef>
                <a:spcPts val="0"/>
              </a:spcBef>
              <a:buNone/>
            </a:pPr>
            <a:endParaRPr lang="en" altLang="ko-KR"/>
          </a:p>
          <a:p>
            <a:pPr lvl="0">
              <a:spcBef>
                <a:spcPts val="0"/>
              </a:spcBef>
              <a:buNone/>
            </a:pPr>
            <a:r>
              <a:rPr lang="en" altLang="ko-KR"/>
              <a:t>이를 구현한 가장 간단한 방법이 convolution filter이다.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Convolution Filter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Shape 8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67815" y="3317373"/>
            <a:ext cx="4330095" cy="313690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818"/>
          <p:cNvSpPr txBox="1"/>
          <p:nvPr/>
        </p:nvSpPr>
        <p:spPr>
          <a:xfrm>
            <a:off x="5479615" y="5985822"/>
            <a:ext cx="34749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"/>
              <a:t>https://developer.apple.com/library/content/documentation/Performance/Conceptual/vImage/ConvolutionOperations/ConvolutionOperations.html</a:t>
            </a:r>
          </a:p>
        </p:txBody>
      </p:sp>
    </p:spTree>
    <p:extLst>
      <p:ext uri="{BB962C8B-B14F-4D97-AF65-F5344CB8AC3E}">
        <p14:creationId xmlns:p14="http://schemas.microsoft.com/office/powerpoint/2010/main" val="1876880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ko-KR" altLang="en-US"/>
              <a:t>필터 모양의 자극이 있으면 그 결과가 최대가 된다</a:t>
            </a:r>
            <a:r>
              <a:rPr lang="en-US" altLang="ko-KR"/>
              <a:t>.</a:t>
            </a:r>
          </a:p>
          <a:p>
            <a:pPr lvl="0">
              <a:spcBef>
                <a:spcPts val="0"/>
              </a:spcBef>
              <a:buNone/>
            </a:pPr>
            <a:endParaRPr lang="en-US" altLang="ko-KR"/>
          </a:p>
          <a:p>
            <a:pPr lvl="0">
              <a:spcBef>
                <a:spcPts val="0"/>
              </a:spcBef>
              <a:buNone/>
            </a:pPr>
            <a:r>
              <a:rPr lang="ko-KR" altLang="en-US"/>
              <a:t>필터 모양이 있는 지 찾아낸다</a:t>
            </a:r>
            <a:r>
              <a:rPr lang="en-US" altLang="ko-KR"/>
              <a:t>.</a:t>
            </a:r>
          </a:p>
          <a:p>
            <a:pPr lvl="0">
              <a:spcBef>
                <a:spcPts val="0"/>
              </a:spcBef>
              <a:buNone/>
            </a:pPr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Convolution Filter - </a:t>
            </a:r>
            <a:r>
              <a:rPr kumimoji="1" lang="ko-KR" altLang="en-US"/>
              <a:t>의미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Shape 8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90199" y="3243934"/>
            <a:ext cx="6963601" cy="290868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825"/>
          <p:cNvSpPr txBox="1"/>
          <p:nvPr/>
        </p:nvSpPr>
        <p:spPr>
          <a:xfrm>
            <a:off x="5800862" y="6152622"/>
            <a:ext cx="34749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"/>
              <a:t>http://www.kdnuggets.com/2016/08/brohrer-convolutional-neural-networks-explanation.html</a:t>
            </a:r>
          </a:p>
        </p:txBody>
      </p:sp>
    </p:spTree>
    <p:extLst>
      <p:ext uri="{BB962C8B-B14F-4D97-AF65-F5344CB8AC3E}">
        <p14:creationId xmlns:p14="http://schemas.microsoft.com/office/powerpoint/2010/main" val="1481550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1"/>
          <p:cNvSpPr>
            <a:spLocks noGrp="1"/>
          </p:cNvSpPr>
          <p:nvPr>
            <p:ph idx="1"/>
          </p:nvPr>
        </p:nvSpPr>
        <p:spPr>
          <a:xfrm>
            <a:off x="628650" y="2102940"/>
            <a:ext cx="7886700" cy="4351338"/>
          </a:xfrm>
        </p:spPr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ko-KR" altLang="en-US"/>
              <a:t>필터 적용 시의 이동 칸 수</a:t>
            </a:r>
            <a:r>
              <a:rPr lang="en-US" altLang="ko-KR"/>
              <a:t>.</a:t>
            </a:r>
          </a:p>
          <a:p>
            <a:pPr lvl="0">
              <a:spcBef>
                <a:spcPts val="0"/>
              </a:spcBef>
              <a:buNone/>
            </a:pPr>
            <a:endParaRPr lang="en-US" altLang="ko-KR"/>
          </a:p>
          <a:p>
            <a:pPr lvl="0">
              <a:spcBef>
                <a:spcPts val="0"/>
              </a:spcBef>
              <a:buNone/>
            </a:pPr>
            <a:r>
              <a:rPr lang="ko-KR" altLang="en-US"/>
              <a:t>보통은 </a:t>
            </a:r>
            <a:r>
              <a:rPr lang="en-US" altLang="ko-KR"/>
              <a:t>1.</a:t>
            </a:r>
            <a:r>
              <a:rPr lang="ko-KR" altLang="en-US"/>
              <a:t> </a:t>
            </a:r>
            <a:endParaRPr lang="en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Convolution Filter - Stride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708" y="4140128"/>
            <a:ext cx="6382289" cy="1369935"/>
          </a:xfrm>
          <a:prstGeom prst="rect">
            <a:avLst/>
          </a:prstGeom>
        </p:spPr>
      </p:pic>
      <p:sp>
        <p:nvSpPr>
          <p:cNvPr id="6" name="Shape 825"/>
          <p:cNvSpPr txBox="1"/>
          <p:nvPr/>
        </p:nvSpPr>
        <p:spPr>
          <a:xfrm>
            <a:off x="5800862" y="6152622"/>
            <a:ext cx="34749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/>
              <a:t>http://cs231n.github.io/convolutional-networks/</a:t>
            </a:r>
          </a:p>
        </p:txBody>
      </p:sp>
      <p:sp>
        <p:nvSpPr>
          <p:cNvPr id="8" name="텍스트 상자 7"/>
          <p:cNvSpPr txBox="1"/>
          <p:nvPr/>
        </p:nvSpPr>
        <p:spPr>
          <a:xfrm>
            <a:off x="2054942" y="5573951"/>
            <a:ext cx="889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stride 1</a:t>
            </a:r>
            <a:endParaRPr kumimoji="1" lang="ko-KR" altLang="en-US"/>
          </a:p>
        </p:txBody>
      </p:sp>
      <p:sp>
        <p:nvSpPr>
          <p:cNvPr id="9" name="텍스트 상자 8"/>
          <p:cNvSpPr txBox="1"/>
          <p:nvPr/>
        </p:nvSpPr>
        <p:spPr>
          <a:xfrm>
            <a:off x="4453923" y="5573951"/>
            <a:ext cx="889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stride 2</a:t>
            </a:r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83240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/>
              <a:t>필터 특성상 이미지가 작아지는 것을 방지하기 위해 원 이미지를 키우는 것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Convolution Filter - Padding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hape 825"/>
          <p:cNvSpPr txBox="1"/>
          <p:nvPr/>
        </p:nvSpPr>
        <p:spPr>
          <a:xfrm>
            <a:off x="5800862" y="6152622"/>
            <a:ext cx="34749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/>
              <a:t>http://blog.csdn.net/tianzhaixing2013/article/details/64922396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0335" y="3667432"/>
            <a:ext cx="2367925" cy="2390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035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사과 기준 찾기 </a:t>
            </a:r>
            <a:r>
              <a:rPr kumimoji="1" lang="en-US" altLang="ko-KR"/>
              <a:t>–</a:t>
            </a:r>
            <a:r>
              <a:rPr kumimoji="1" lang="ko-KR" altLang="en-US"/>
              <a:t> 찾았다</a:t>
            </a:r>
            <a:r>
              <a:rPr kumimoji="1" lang="en-US" altLang="ko-KR"/>
              <a:t>!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5" name="Shape 140"/>
          <p:cNvCxnSpPr/>
          <p:nvPr/>
        </p:nvCxnSpPr>
        <p:spPr>
          <a:xfrm rot="10800000" flipH="1">
            <a:off x="1707403" y="5582868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141"/>
          <p:cNvSpPr txBox="1"/>
          <p:nvPr/>
        </p:nvSpPr>
        <p:spPr>
          <a:xfrm>
            <a:off x="6844503" y="555184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크다</a:t>
            </a:r>
          </a:p>
        </p:txBody>
      </p:sp>
      <p:sp>
        <p:nvSpPr>
          <p:cNvPr id="7" name="Shape 142"/>
          <p:cNvSpPr txBox="1"/>
          <p:nvPr/>
        </p:nvSpPr>
        <p:spPr>
          <a:xfrm>
            <a:off x="1588178" y="5591718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작다</a:t>
            </a:r>
          </a:p>
        </p:txBody>
      </p:sp>
      <p:sp>
        <p:nvSpPr>
          <p:cNvPr id="8" name="Shape 143"/>
          <p:cNvSpPr/>
          <p:nvPr/>
        </p:nvSpPr>
        <p:spPr>
          <a:xfrm>
            <a:off x="6137278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9" name="Shape 144"/>
          <p:cNvGrpSpPr/>
          <p:nvPr/>
        </p:nvGrpSpPr>
        <p:grpSpPr>
          <a:xfrm>
            <a:off x="4000091" y="3928494"/>
            <a:ext cx="747300" cy="1662475"/>
            <a:chOff x="3194512" y="2813675"/>
            <a:chExt cx="747300" cy="1662475"/>
          </a:xfrm>
        </p:grpSpPr>
        <p:cxnSp>
          <p:nvCxnSpPr>
            <p:cNvPr id="10" name="Shape 145"/>
            <p:cNvCxnSpPr/>
            <p:nvPr/>
          </p:nvCxnSpPr>
          <p:spPr>
            <a:xfrm flipH="1">
              <a:off x="3565612" y="3253350"/>
              <a:ext cx="5100" cy="1222800"/>
            </a:xfrm>
            <a:prstGeom prst="straightConnector1">
              <a:avLst/>
            </a:pr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11" name="Shape 146"/>
            <p:cNvSpPr txBox="1"/>
            <p:nvPr/>
          </p:nvSpPr>
          <p:spPr>
            <a:xfrm>
              <a:off x="3194512" y="2813675"/>
              <a:ext cx="747300" cy="353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/>
                <a:t>기준</a:t>
              </a:r>
            </a:p>
          </p:txBody>
        </p:sp>
      </p:grpSp>
      <p:sp>
        <p:nvSpPr>
          <p:cNvPr id="13" name="Shape 143"/>
          <p:cNvSpPr/>
          <p:nvPr/>
        </p:nvSpPr>
        <p:spPr>
          <a:xfrm>
            <a:off x="2622832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" name="Shape 143"/>
          <p:cNvSpPr/>
          <p:nvPr/>
        </p:nvSpPr>
        <p:spPr>
          <a:xfrm>
            <a:off x="3604164" y="5004071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" name="Shape 143"/>
          <p:cNvSpPr/>
          <p:nvPr/>
        </p:nvSpPr>
        <p:spPr>
          <a:xfrm>
            <a:off x="4539112" y="50033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" name="Shape 143"/>
          <p:cNvSpPr/>
          <p:nvPr/>
        </p:nvSpPr>
        <p:spPr>
          <a:xfrm>
            <a:off x="4946869" y="50086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" name="Shape 143"/>
          <p:cNvSpPr/>
          <p:nvPr/>
        </p:nvSpPr>
        <p:spPr>
          <a:xfrm>
            <a:off x="4030150" y="50033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" name="Shape 143"/>
          <p:cNvSpPr/>
          <p:nvPr/>
        </p:nvSpPr>
        <p:spPr>
          <a:xfrm>
            <a:off x="5571244" y="50072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" name="Shape 143"/>
          <p:cNvSpPr/>
          <p:nvPr/>
        </p:nvSpPr>
        <p:spPr>
          <a:xfrm>
            <a:off x="2139689" y="5045156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" name="Shape 143"/>
          <p:cNvSpPr/>
          <p:nvPr/>
        </p:nvSpPr>
        <p:spPr>
          <a:xfrm>
            <a:off x="4313167" y="50033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" name="Shape 143"/>
          <p:cNvSpPr/>
          <p:nvPr/>
        </p:nvSpPr>
        <p:spPr>
          <a:xfrm>
            <a:off x="3086467" y="5037007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3" name="Shape 147"/>
          <p:cNvSpPr txBox="1"/>
          <p:nvPr/>
        </p:nvSpPr>
        <p:spPr>
          <a:xfrm>
            <a:off x="5091469" y="4202256"/>
            <a:ext cx="1299513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익은거</a:t>
            </a:r>
          </a:p>
        </p:txBody>
      </p:sp>
      <p:sp>
        <p:nvSpPr>
          <p:cNvPr id="24" name="Shape 147"/>
          <p:cNvSpPr txBox="1"/>
          <p:nvPr/>
        </p:nvSpPr>
        <p:spPr>
          <a:xfrm>
            <a:off x="2215411" y="4217969"/>
            <a:ext cx="1299513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ko-KR" altLang="en-US"/>
              <a:t>안 </a:t>
            </a:r>
            <a:r>
              <a:rPr lang="en" err="1"/>
              <a:t>익은거</a:t>
            </a:r>
            <a:endParaRPr lang="en"/>
          </a:p>
        </p:txBody>
      </p:sp>
      <p:sp>
        <p:nvSpPr>
          <p:cNvPr id="25" name="Shape 143"/>
          <p:cNvSpPr/>
          <p:nvPr/>
        </p:nvSpPr>
        <p:spPr>
          <a:xfrm>
            <a:off x="4168502" y="5032079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6" name="Shape 143"/>
          <p:cNvSpPr/>
          <p:nvPr/>
        </p:nvSpPr>
        <p:spPr>
          <a:xfrm>
            <a:off x="3341007" y="5037007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7" name="Shape 143"/>
          <p:cNvSpPr/>
          <p:nvPr/>
        </p:nvSpPr>
        <p:spPr>
          <a:xfrm>
            <a:off x="5339116" y="5014141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8" name="Shape 143"/>
          <p:cNvSpPr/>
          <p:nvPr/>
        </p:nvSpPr>
        <p:spPr>
          <a:xfrm>
            <a:off x="2447110" y="5048786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3824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Max Pooling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9398" y="2777817"/>
            <a:ext cx="4330700" cy="1892300"/>
          </a:xfrm>
          <a:prstGeom prst="rect">
            <a:avLst/>
          </a:prstGeom>
        </p:spPr>
      </p:pic>
      <p:sp>
        <p:nvSpPr>
          <p:cNvPr id="6" name="Shape 818"/>
          <p:cNvSpPr txBox="1"/>
          <p:nvPr/>
        </p:nvSpPr>
        <p:spPr>
          <a:xfrm>
            <a:off x="5479615" y="5985822"/>
            <a:ext cx="34749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/>
              <a:t>https://cambridgespark.com/content/tutorials/convolutional-neural-networks-with-keras/index.html</a:t>
            </a:r>
          </a:p>
        </p:txBody>
      </p:sp>
    </p:spTree>
    <p:extLst>
      <p:ext uri="{BB962C8B-B14F-4D97-AF65-F5344CB8AC3E}">
        <p14:creationId xmlns:p14="http://schemas.microsoft.com/office/powerpoint/2010/main" val="1926008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convolution</a:t>
            </a:r>
            <a:r>
              <a:rPr kumimoji="1" lang="ko-KR" altLang="en-US"/>
              <a:t> 필터와</a:t>
            </a:r>
            <a:r>
              <a:rPr kumimoji="1" lang="en-US" altLang="ko-KR"/>
              <a:t> pooling</a:t>
            </a:r>
            <a:r>
              <a:rPr kumimoji="1" lang="ko-KR" altLang="en-US"/>
              <a:t>이 반복하여 </a:t>
            </a:r>
            <a:r>
              <a:rPr kumimoji="1" lang="en-US" altLang="ko-KR"/>
              <a:t>feature </a:t>
            </a:r>
            <a:r>
              <a:rPr kumimoji="1" lang="ko-KR" altLang="en-US"/>
              <a:t>추출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이후 일반 </a:t>
            </a:r>
            <a:r>
              <a:rPr kumimoji="1" lang="en-US" altLang="ko-KR"/>
              <a:t>DNN</a:t>
            </a:r>
            <a:r>
              <a:rPr kumimoji="1" lang="ko-KR" altLang="en-US"/>
              <a:t>로 분류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특징 추출과 분류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0" y="2932723"/>
            <a:ext cx="7112000" cy="3213100"/>
          </a:xfrm>
          <a:prstGeom prst="rect">
            <a:avLst/>
          </a:prstGeom>
        </p:spPr>
      </p:pic>
      <p:sp>
        <p:nvSpPr>
          <p:cNvPr id="7" name="Shape 818"/>
          <p:cNvSpPr txBox="1"/>
          <p:nvPr/>
        </p:nvSpPr>
        <p:spPr>
          <a:xfrm>
            <a:off x="6941574" y="6146976"/>
            <a:ext cx="2032605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/>
              <a:t>http://parse.ele.tue.nl/education/cluster2</a:t>
            </a:r>
          </a:p>
        </p:txBody>
      </p:sp>
    </p:spTree>
    <p:extLst>
      <p:ext uri="{BB962C8B-B14F-4D97-AF65-F5344CB8AC3E}">
        <p14:creationId xmlns:p14="http://schemas.microsoft.com/office/powerpoint/2010/main" val="266946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이미지 처리에 뛰어남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  <a:p>
            <a:r>
              <a:rPr kumimoji="1" lang="ko-KR" altLang="en-US"/>
              <a:t>이미지 외의 것에도 좋은 성능을 보임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CNN</a:t>
            </a:r>
            <a:r>
              <a:rPr kumimoji="1" lang="ko-KR" altLang="en-US"/>
              <a:t> 성능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22864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CNN MNIST </a:t>
            </a:r>
            <a:r>
              <a:rPr kumimoji="1" lang="ko-KR" altLang="en-US"/>
              <a:t>시뮬레이션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8" name="Shape 620"/>
          <p:cNvSpPr txBox="1"/>
          <p:nvPr/>
        </p:nvSpPr>
        <p:spPr>
          <a:xfrm>
            <a:off x="2797350" y="5996275"/>
            <a:ext cx="3549300" cy="32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1200">
                <a:hlinkClick r:id="rId2"/>
              </a:rPr>
              <a:t>https://youtu.be/3JQ3hYko51Y?t=84</a:t>
            </a:r>
            <a:endParaRPr lang="en" sz="1200" u="sng">
              <a:solidFill>
                <a:schemeClr val="hlink"/>
              </a:solidFill>
              <a:hlinkClick r:id="rId3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5246" y="1717550"/>
            <a:ext cx="4667693" cy="4047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729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CIFAR10 </a:t>
            </a: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분류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753923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sz="2000"/>
              <a:t>10</a:t>
            </a:r>
            <a:r>
              <a:rPr kumimoji="1" lang="ko-KR" altLang="en-US" sz="2000"/>
              <a:t>개 대상 컬러 영상</a:t>
            </a:r>
            <a:endParaRPr kumimoji="1" lang="en-US" altLang="ko-KR" sz="2000"/>
          </a:p>
          <a:p>
            <a:r>
              <a:rPr kumimoji="1" lang="ko-KR" altLang="en-US" sz="2000"/>
              <a:t>가로 </a:t>
            </a:r>
            <a:r>
              <a:rPr kumimoji="1" lang="en-US" altLang="ko-KR" sz="2000"/>
              <a:t>32,</a:t>
            </a:r>
            <a:r>
              <a:rPr kumimoji="1" lang="ko-KR" altLang="en-US" sz="2000"/>
              <a:t> 세로 </a:t>
            </a:r>
            <a:r>
              <a:rPr kumimoji="1" lang="en-US" altLang="ko-KR" sz="2000"/>
              <a:t>32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CIFAR10 </a:t>
            </a:r>
            <a:r>
              <a:rPr kumimoji="1" lang="ko-KR" altLang="en-US"/>
              <a:t>데이터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0944" y="2102940"/>
            <a:ext cx="5462182" cy="4548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788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sz="2000"/>
              <a:t>1024</a:t>
            </a:r>
            <a:r>
              <a:rPr kumimoji="1" lang="ko-KR" altLang="en-US" sz="2000"/>
              <a:t>개</a:t>
            </a:r>
            <a:r>
              <a:rPr kumimoji="1" lang="en-US" altLang="ko-KR" sz="2000"/>
              <a:t>(=32*32)</a:t>
            </a:r>
            <a:r>
              <a:rPr kumimoji="1" lang="ko-KR" altLang="en-US" sz="2000"/>
              <a:t> 입력</a:t>
            </a:r>
            <a:endParaRPr kumimoji="1" lang="en-US" altLang="ko-KR" sz="2000"/>
          </a:p>
          <a:p>
            <a:r>
              <a:rPr kumimoji="1" lang="en-US" altLang="ko-KR" sz="2000"/>
              <a:t>10</a:t>
            </a:r>
            <a:r>
              <a:rPr kumimoji="1" lang="ko-KR" altLang="en-US" sz="2000"/>
              <a:t>개 카테고리</a:t>
            </a:r>
            <a:r>
              <a:rPr kumimoji="1" lang="en-US" altLang="ko-KR" sz="2000"/>
              <a:t>,</a:t>
            </a:r>
            <a:r>
              <a:rPr kumimoji="1" lang="ko-KR" altLang="en-US" sz="2000"/>
              <a:t> </a:t>
            </a:r>
            <a:r>
              <a:rPr kumimoji="1" lang="en-US" altLang="ko-KR" sz="2000"/>
              <a:t>10</a:t>
            </a:r>
            <a:r>
              <a:rPr kumimoji="1" lang="ko-KR" altLang="en-US" sz="2000"/>
              <a:t>개 출력</a:t>
            </a:r>
            <a:endParaRPr kumimoji="1" lang="ko-KR" altLang="en-US" sz="180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CIFAR10 </a:t>
            </a:r>
            <a:r>
              <a:rPr kumimoji="1" lang="ko-KR" altLang="en-US"/>
              <a:t>분류 문제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7178" y="2962333"/>
            <a:ext cx="5669643" cy="312075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5654" y="3739264"/>
            <a:ext cx="1955800" cy="1739900"/>
          </a:xfrm>
          <a:prstGeom prst="rect">
            <a:avLst/>
          </a:prstGeom>
        </p:spPr>
      </p:pic>
      <p:sp>
        <p:nvSpPr>
          <p:cNvPr id="9" name="텍스트 상자 8"/>
          <p:cNvSpPr txBox="1"/>
          <p:nvPr/>
        </p:nvSpPr>
        <p:spPr>
          <a:xfrm>
            <a:off x="3860800" y="5833533"/>
            <a:ext cx="185754" cy="249555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endParaRPr kumimoji="1" lang="ko-KR" altLang="en-US" sz="900"/>
          </a:p>
        </p:txBody>
      </p:sp>
      <p:sp>
        <p:nvSpPr>
          <p:cNvPr id="8" name="텍스트 상자 7"/>
          <p:cNvSpPr txBox="1"/>
          <p:nvPr/>
        </p:nvSpPr>
        <p:spPr>
          <a:xfrm>
            <a:off x="3788419" y="5842894"/>
            <a:ext cx="41467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900"/>
              <a:t>1024</a:t>
            </a:r>
            <a:endParaRPr kumimoji="1" lang="ko-KR" altLang="en-US" sz="900"/>
          </a:p>
        </p:txBody>
      </p:sp>
    </p:spTree>
    <p:extLst>
      <p:ext uri="{BB962C8B-B14F-4D97-AF65-F5344CB8AC3E}">
        <p14:creationId xmlns:p14="http://schemas.microsoft.com/office/powerpoint/2010/main" val="1141337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noProof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영상 분류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992996058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대상을 미리 정해진 클래스</a:t>
            </a:r>
            <a:r>
              <a:rPr kumimoji="1" lang="en-US" altLang="ko-KR"/>
              <a:t>(class)</a:t>
            </a:r>
            <a:r>
              <a:rPr kumimoji="1" lang="ko-KR" altLang="en-US"/>
              <a:t>로 분류하는 작업</a:t>
            </a:r>
            <a:endParaRPr kumimoji="1" lang="en-US" altLang="ko-KR"/>
          </a:p>
          <a:p>
            <a:r>
              <a:rPr kumimoji="1" lang="ko-KR" altLang="en-US"/>
              <a:t>영상의 경우 해당 영상이 무엇인지 인식하는 작업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분류</a:t>
            </a:r>
            <a:r>
              <a:rPr kumimoji="1" lang="en-US" altLang="ko-KR"/>
              <a:t>(Classification)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594CD0B2-887F-BF43-A48E-559AD21C30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4024" y="3193696"/>
            <a:ext cx="2954782" cy="232960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717FE19E-36C3-C14E-BAA5-859C2B5DA3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887" y="3527662"/>
            <a:ext cx="3519463" cy="1834530"/>
          </a:xfrm>
          <a:prstGeom prst="rect">
            <a:avLst/>
          </a:prstGeom>
        </p:spPr>
      </p:pic>
      <p:sp>
        <p:nvSpPr>
          <p:cNvPr id="7" name="TextBox 8">
            <a:extLst>
              <a:ext uri="{FF2B5EF4-FFF2-40B4-BE49-F238E27FC236}">
                <a16:creationId xmlns="" xmlns:a16="http://schemas.microsoft.com/office/drawing/2014/main" id="{42EE64EE-B518-2248-B455-FB478577C5E4}"/>
              </a:ext>
            </a:extLst>
          </p:cNvPr>
          <p:cNvSpPr txBox="1"/>
          <p:nvPr/>
        </p:nvSpPr>
        <p:spPr>
          <a:xfrm>
            <a:off x="4811355" y="5765927"/>
            <a:ext cx="32438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ko-KR" sz="1000">
                <a:ea typeface="나눔고딕" panose="020D0604000000000000"/>
              </a:rPr>
              <a:t>https://www.pyimagesearch.com/pyimagesearch-gurus/?src=post-deep-learning-libs</a:t>
            </a:r>
            <a:endParaRPr kumimoji="1" lang="ko-KR" altLang="en-US" sz="1000">
              <a:ea typeface="나눔고딕" panose="020D0604000000000000"/>
            </a:endParaRPr>
          </a:p>
        </p:txBody>
      </p:sp>
      <p:sp>
        <p:nvSpPr>
          <p:cNvPr id="8" name="TextBox 14">
            <a:extLst>
              <a:ext uri="{FF2B5EF4-FFF2-40B4-BE49-F238E27FC236}">
                <a16:creationId xmlns="" xmlns:a16="http://schemas.microsoft.com/office/drawing/2014/main" id="{63A03122-D3AD-7E42-93ED-047D4821AB84}"/>
              </a:ext>
            </a:extLst>
          </p:cNvPr>
          <p:cNvSpPr txBox="1"/>
          <p:nvPr/>
        </p:nvSpPr>
        <p:spPr>
          <a:xfrm>
            <a:off x="1151985" y="5765927"/>
            <a:ext cx="34637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ko-KR" sz="1000"/>
              <a:t>https://</a:t>
            </a:r>
            <a:r>
              <a:rPr kumimoji="1" lang="en" altLang="ko-KR" sz="1000" err="1"/>
              <a:t>www.mathworks.com</a:t>
            </a:r>
            <a:r>
              <a:rPr kumimoji="1" lang="en" altLang="ko-KR" sz="1000"/>
              <a:t>/solutions/deep-learning/convolutional-neural-</a:t>
            </a:r>
            <a:r>
              <a:rPr kumimoji="1" lang="en" altLang="ko-KR" sz="1000" err="1"/>
              <a:t>network.html</a:t>
            </a:r>
            <a:endParaRPr kumimoji="1" lang="ko-KR" altLang="en-US" sz="1000"/>
          </a:p>
        </p:txBody>
      </p:sp>
    </p:spTree>
    <p:extLst>
      <p:ext uri="{BB962C8B-B14F-4D97-AF65-F5344CB8AC3E}">
        <p14:creationId xmlns:p14="http://schemas.microsoft.com/office/powerpoint/2010/main" val="1443324704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일반적인 사물의 영상의 데이터셋</a:t>
            </a:r>
            <a:endParaRPr kumimoji="1" lang="en-US" altLang="ko-KR"/>
          </a:p>
          <a:p>
            <a:r>
              <a:rPr kumimoji="1" lang="en-US" altLang="ko-KR"/>
              <a:t>1000</a:t>
            </a:r>
            <a:r>
              <a:rPr kumimoji="1" lang="ko-KR" altLang="en-US"/>
              <a:t>개의 클래스</a:t>
            </a:r>
            <a:endParaRPr kumimoji="1" lang="en-US" altLang="ko-KR"/>
          </a:p>
          <a:p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ImageNet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0939" y="3134392"/>
            <a:ext cx="1866405" cy="275011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4096" y="3113404"/>
            <a:ext cx="1861397" cy="2792096"/>
          </a:xfrm>
          <a:prstGeom prst="rect">
            <a:avLst/>
          </a:prstGeom>
        </p:spPr>
      </p:pic>
      <p:sp>
        <p:nvSpPr>
          <p:cNvPr id="9" name="TextBox 14">
            <a:extLst>
              <a:ext uri="{FF2B5EF4-FFF2-40B4-BE49-F238E27FC236}">
                <a16:creationId xmlns="" xmlns:a16="http://schemas.microsoft.com/office/drawing/2014/main" id="{63A03122-D3AD-7E42-93ED-047D4821AB84}"/>
              </a:ext>
            </a:extLst>
          </p:cNvPr>
          <p:cNvSpPr txBox="1"/>
          <p:nvPr/>
        </p:nvSpPr>
        <p:spPr>
          <a:xfrm>
            <a:off x="3907059" y="6116891"/>
            <a:ext cx="34637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hlinkClick r:id="rId4"/>
              </a:rPr>
              <a:t>http://image-net.org</a:t>
            </a:r>
            <a:endParaRPr kumimoji="1" lang="ko-KR" altLang="en-US" sz="1000"/>
          </a:p>
        </p:txBody>
      </p:sp>
    </p:spTree>
    <p:extLst>
      <p:ext uri="{BB962C8B-B14F-4D97-AF65-F5344CB8AC3E}">
        <p14:creationId xmlns:p14="http://schemas.microsoft.com/office/powerpoint/2010/main" val="18949226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 dirty="0"/>
              <a:t>입력을 받아 몇개의 그룹으로 분류한다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귤은 내가 기준을 찾았다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-US" altLang="ko-KR" dirty="0"/>
              <a:t>(</a:t>
            </a:r>
            <a:r>
              <a:rPr kumimoji="1" lang="ko-KR" altLang="en-US" dirty="0"/>
              <a:t>직접 코딩한 알고리즘</a:t>
            </a:r>
            <a:r>
              <a:rPr kumimoji="1" lang="en-US" altLang="ko-KR" dirty="0"/>
              <a:t>)</a:t>
            </a:r>
          </a:p>
          <a:p>
            <a:pPr marL="0" indent="0">
              <a:buNone/>
            </a:pPr>
            <a:r>
              <a:rPr kumimoji="1" lang="ko-KR" altLang="en-US" dirty="0"/>
              <a:t>사과는 기계가 기준을 찾았다</a:t>
            </a:r>
            <a:r>
              <a:rPr kumimoji="1" lang="en-US" altLang="ko-KR" dirty="0"/>
              <a:t>.(</a:t>
            </a:r>
            <a:r>
              <a:rPr kumimoji="1" lang="ko-KR" altLang="en-US" dirty="0"/>
              <a:t>기계가 찾은 알고리즘</a:t>
            </a:r>
            <a:r>
              <a:rPr kumimoji="1" lang="en-US" altLang="ko-KR" dirty="0"/>
              <a:t>)</a:t>
            </a:r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하지만 둘다 목적과 쓰임새는 동일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분류기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Shape 290"/>
          <p:cNvSpPr/>
          <p:nvPr/>
        </p:nvSpPr>
        <p:spPr>
          <a:xfrm>
            <a:off x="3648942" y="3005190"/>
            <a:ext cx="1197600" cy="835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분류기</a:t>
            </a:r>
          </a:p>
        </p:txBody>
      </p:sp>
      <p:sp>
        <p:nvSpPr>
          <p:cNvPr id="6" name="Shape 291"/>
          <p:cNvSpPr/>
          <p:nvPr/>
        </p:nvSpPr>
        <p:spPr>
          <a:xfrm>
            <a:off x="2455479" y="3278490"/>
            <a:ext cx="843900" cy="289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" name="Shape 292"/>
          <p:cNvSpPr/>
          <p:nvPr/>
        </p:nvSpPr>
        <p:spPr>
          <a:xfrm>
            <a:off x="5167942" y="3294515"/>
            <a:ext cx="843900" cy="289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" name="Shape 293"/>
          <p:cNvSpPr txBox="1"/>
          <p:nvPr/>
        </p:nvSpPr>
        <p:spPr>
          <a:xfrm>
            <a:off x="1277846" y="3238290"/>
            <a:ext cx="964671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크기</a:t>
            </a:r>
          </a:p>
        </p:txBody>
      </p:sp>
      <p:sp>
        <p:nvSpPr>
          <p:cNvPr id="9" name="Shape 294"/>
          <p:cNvSpPr txBox="1"/>
          <p:nvPr/>
        </p:nvSpPr>
        <p:spPr>
          <a:xfrm>
            <a:off x="6204616" y="3258390"/>
            <a:ext cx="1494631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err="1"/>
              <a:t>익었다</a:t>
            </a:r>
            <a:r>
              <a:rPr lang="en"/>
              <a:t> </a:t>
            </a:r>
            <a:r>
              <a:rPr lang="ko-KR" altLang="en-US"/>
              <a:t>분류</a:t>
            </a:r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91703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입력은 영상 데이터 자체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입력 노드의 수는 영상 데이터의 값 갯수와 같다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분류기 </a:t>
            </a:r>
            <a:r>
              <a:rPr kumimoji="1" lang="en-US" altLang="ko-KR"/>
              <a:t>DNN</a:t>
            </a:r>
            <a:r>
              <a:rPr kumimoji="1" lang="ko-KR" altLang="en-US"/>
              <a:t>의 입력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42EE64EE-B518-2248-B455-FB478577C5E4}"/>
              </a:ext>
            </a:extLst>
          </p:cNvPr>
          <p:cNvSpPr txBox="1"/>
          <p:nvPr/>
        </p:nvSpPr>
        <p:spPr>
          <a:xfrm>
            <a:off x="4548250" y="6479546"/>
            <a:ext cx="385134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hlinkClick r:id="rId2"/>
              </a:rPr>
              <a:t>https://www.slideshare.net/leeseungeun/cnn-vgg-72164295</a:t>
            </a:r>
            <a:endParaRPr kumimoji="1" lang="ko-KR" altLang="en-US" sz="1000">
              <a:ea typeface="나눔고딕" panose="020D0604000000000000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3906" y="3320183"/>
            <a:ext cx="5187125" cy="2813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325648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클래스의 갯수 만큼의 출력 노드</a:t>
            </a:r>
            <a:endParaRPr kumimoji="1" lang="en-US" altLang="ko-KR"/>
          </a:p>
          <a:p>
            <a:r>
              <a:rPr kumimoji="1" lang="ko-KR" altLang="en-US"/>
              <a:t>출력된 값은 </a:t>
            </a:r>
            <a:r>
              <a:rPr kumimoji="1" lang="en-US" altLang="ko-KR"/>
              <a:t>0</a:t>
            </a:r>
            <a:r>
              <a:rPr kumimoji="1" lang="ko-KR" altLang="en-US"/>
              <a:t>에서 </a:t>
            </a:r>
            <a:r>
              <a:rPr kumimoji="1" lang="en-US" altLang="ko-KR"/>
              <a:t>1</a:t>
            </a:r>
            <a:r>
              <a:rPr kumimoji="1" lang="ko-KR" altLang="en-US"/>
              <a:t>사이의 값을 가진다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가장 큰 값을 갖는 노드에 해당하는 클래스로 분류된다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분류기 </a:t>
            </a:r>
            <a:r>
              <a:rPr kumimoji="1" lang="en-US" altLang="ko-KR"/>
              <a:t>DNN</a:t>
            </a:r>
            <a:r>
              <a:rPr kumimoji="1" lang="ko-KR" altLang="en-US"/>
              <a:t>의 출력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="" xmlns:a16="http://schemas.microsoft.com/office/drawing/2014/main" id="{42EE64EE-B518-2248-B455-FB478577C5E4}"/>
              </a:ext>
            </a:extLst>
          </p:cNvPr>
          <p:cNvSpPr txBox="1"/>
          <p:nvPr/>
        </p:nvSpPr>
        <p:spPr>
          <a:xfrm>
            <a:off x="4548250" y="6479546"/>
            <a:ext cx="385134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hlinkClick r:id="rId2"/>
              </a:rPr>
              <a:t>https://www.slideshare.net/leeseungeun/cnn-vgg-72164295</a:t>
            </a:r>
            <a:endParaRPr kumimoji="1" lang="ko-KR" altLang="en-US" sz="1000">
              <a:ea typeface="나눔고딕" panose="020D0604000000000000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3906" y="3320183"/>
            <a:ext cx="5187125" cy="2813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154966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완숙된 상태</a:t>
            </a:r>
            <a:endParaRPr kumimoji="1" lang="en-US" altLang="ko-KR"/>
          </a:p>
          <a:p>
            <a:r>
              <a:rPr kumimoji="1" lang="en-US" altLang="ko-KR"/>
              <a:t>Keras</a:t>
            </a:r>
            <a:r>
              <a:rPr kumimoji="1" lang="ko-KR" altLang="en-US"/>
              <a:t>를 설치하면 </a:t>
            </a:r>
            <a:r>
              <a:rPr kumimoji="1" lang="en-US" altLang="ko-KR"/>
              <a:t>VGG</a:t>
            </a:r>
            <a:r>
              <a:rPr kumimoji="1" lang="ko-KR" altLang="en-US"/>
              <a:t>나 </a:t>
            </a:r>
            <a:r>
              <a:rPr kumimoji="1" lang="en-US" altLang="ko-KR"/>
              <a:t>ResNet</a:t>
            </a:r>
            <a:r>
              <a:rPr kumimoji="1" lang="ko-KR" altLang="en-US"/>
              <a:t>이 </a:t>
            </a:r>
            <a:r>
              <a:rPr kumimoji="1" lang="en-US" altLang="ko-KR"/>
              <a:t>default</a:t>
            </a:r>
            <a:r>
              <a:rPr kumimoji="1" lang="ko-KR" altLang="en-US"/>
              <a:t>로 포함되어 있다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그냥 가져다 사용하면 되는 수준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영상 분류 현황</a:t>
            </a:r>
          </a:p>
        </p:txBody>
      </p:sp>
    </p:spTree>
    <p:extLst>
      <p:ext uri="{BB962C8B-B14F-4D97-AF65-F5344CB8AC3E}">
        <p14:creationId xmlns:p14="http://schemas.microsoft.com/office/powerpoint/2010/main" val="892186387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ImageNet</a:t>
            </a:r>
            <a:r>
              <a:rPr kumimoji="1" lang="ko-KR" altLang="en-US"/>
              <a:t> 데이터셋을 가지고 겨루는 대회</a:t>
            </a:r>
            <a:endParaRPr kumimoji="1" lang="en-US" altLang="ko-KR"/>
          </a:p>
          <a:p>
            <a:r>
              <a:rPr kumimoji="1" lang="en-US" altLang="ko-KR"/>
              <a:t>ImageNet Large Scale Visual Recognition Competition</a:t>
            </a:r>
          </a:p>
          <a:p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ILSVRC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550" y="3025712"/>
            <a:ext cx="5106389" cy="3554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182627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ILSVRC</a:t>
            </a:r>
            <a:r>
              <a:rPr kumimoji="1" lang="ko-KR" altLang="en-US"/>
              <a:t>에서 우승한 </a:t>
            </a:r>
            <a:r>
              <a:rPr kumimoji="1" lang="en-US" altLang="ko-KR"/>
              <a:t>VGG, ResNet</a:t>
            </a:r>
            <a:r>
              <a:rPr kumimoji="1" lang="ko-KR" altLang="en-US"/>
              <a:t> 등의 모델이 공개되어 있다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구조 뿐 아니라 학습된 모델도 공개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  <a:p>
            <a:r>
              <a:rPr kumimoji="1" lang="ko-KR" altLang="en-US"/>
              <a:t>가져다 사용할 수 있다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공개된 모델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23139526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VGG</a:t>
            </a: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로 분류 실행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727535177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2014</a:t>
            </a:r>
            <a:r>
              <a:rPr kumimoji="1" lang="ko-KR" altLang="en-US"/>
              <a:t>년에 </a:t>
            </a:r>
            <a:r>
              <a:rPr kumimoji="1" lang="en-US" altLang="ko-KR"/>
              <a:t>ILSVRC</a:t>
            </a:r>
            <a:r>
              <a:rPr kumimoji="1" lang="ko-KR" altLang="en-US"/>
              <a:t>에서 </a:t>
            </a:r>
            <a:r>
              <a:rPr kumimoji="1" lang="en-US" altLang="ko-KR"/>
              <a:t>2</a:t>
            </a:r>
            <a:r>
              <a:rPr kumimoji="1" lang="ko-KR" altLang="en-US"/>
              <a:t>등한 모델</a:t>
            </a:r>
            <a:r>
              <a:rPr kumimoji="1" lang="en-US" altLang="ko-KR"/>
              <a:t>.</a:t>
            </a:r>
            <a:r>
              <a:rPr kumimoji="1" lang="ko-KR" altLang="en-US"/>
              <a:t> </a:t>
            </a:r>
            <a:endParaRPr kumimoji="1" lang="en-US" altLang="ko-KR"/>
          </a:p>
          <a:p>
            <a:r>
              <a:rPr kumimoji="1" lang="en-US" altLang="ko-KR"/>
              <a:t>convolution layer</a:t>
            </a:r>
            <a:r>
              <a:rPr kumimoji="1" lang="ko-KR" altLang="en-US"/>
              <a:t>와 </a:t>
            </a:r>
            <a:r>
              <a:rPr kumimoji="1" lang="en-US" altLang="ko-KR"/>
              <a:t>max pooling layer</a:t>
            </a:r>
            <a:r>
              <a:rPr kumimoji="1" lang="ko-KR" altLang="en-US"/>
              <a:t>가 있는 일반 </a:t>
            </a:r>
            <a:r>
              <a:rPr kumimoji="1" lang="en-US" altLang="ko-KR"/>
              <a:t>CNN</a:t>
            </a:r>
          </a:p>
          <a:p>
            <a:r>
              <a:rPr kumimoji="1" lang="en-US" altLang="ko-KR"/>
              <a:t>21</a:t>
            </a:r>
            <a:r>
              <a:rPr kumimoji="1" lang="ko-KR" altLang="en-US"/>
              <a:t>개의 </a:t>
            </a:r>
            <a:r>
              <a:rPr kumimoji="1" lang="en-US" altLang="ko-KR"/>
              <a:t>layer</a:t>
            </a:r>
            <a:r>
              <a:rPr kumimoji="1" lang="ko-KR" altLang="en-US"/>
              <a:t>를 갖는다</a:t>
            </a:r>
            <a:r>
              <a:rPr kumimoji="1" lang="en-US" altLang="ko-KR"/>
              <a:t>.</a:t>
            </a:r>
            <a:r>
              <a:rPr kumimoji="1" lang="ko-KR" altLang="en-US"/>
              <a:t> 학습 대상 </a:t>
            </a:r>
            <a:r>
              <a:rPr kumimoji="1" lang="en-US" altLang="ko-KR"/>
              <a:t>weight</a:t>
            </a:r>
            <a:r>
              <a:rPr kumimoji="1" lang="ko-KR" altLang="en-US"/>
              <a:t>는대략 </a:t>
            </a:r>
            <a:r>
              <a:rPr kumimoji="1" lang="en-US" altLang="ko-KR"/>
              <a:t>1</a:t>
            </a:r>
            <a:r>
              <a:rPr kumimoji="1" lang="ko-KR" altLang="en-US"/>
              <a:t>억 </a:t>
            </a:r>
            <a:r>
              <a:rPr kumimoji="1" lang="en-US" altLang="ko-KR"/>
              <a:t>4</a:t>
            </a:r>
            <a:r>
              <a:rPr kumimoji="1" lang="ko-KR" altLang="en-US"/>
              <a:t>천만개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모델 파일 크기는 약 </a:t>
            </a:r>
            <a:r>
              <a:rPr kumimoji="1" lang="en-US" altLang="ko-KR"/>
              <a:t>500M</a:t>
            </a:r>
          </a:p>
          <a:p>
            <a:endParaRPr kumimoji="1" lang="en-US" altLang="ko-KR"/>
          </a:p>
          <a:p>
            <a:r>
              <a:rPr kumimoji="1" lang="en-US" altLang="ko-KR"/>
              <a:t>pooling </a:t>
            </a:r>
            <a:r>
              <a:rPr kumimoji="1" lang="ko-KR" altLang="en-US"/>
              <a:t>레이어를 제외하고 모두 </a:t>
            </a:r>
            <a:r>
              <a:rPr kumimoji="1" lang="en-US" altLang="ko-KR"/>
              <a:t>16</a:t>
            </a:r>
            <a:r>
              <a:rPr kumimoji="1" lang="ko-KR" altLang="en-US"/>
              <a:t>개의 레이어가 있다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VGG 16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02229624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VGG16 </a:t>
            </a:r>
            <a:r>
              <a:rPr kumimoji="1" lang="ko-KR" altLang="en-US"/>
              <a:t>구조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8185" y="2102940"/>
            <a:ext cx="4487627" cy="254879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4108" y="4877775"/>
            <a:ext cx="5735782" cy="1608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330124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VGG16 </a:t>
            </a:r>
            <a:r>
              <a:rPr kumimoji="1" lang="ko-KR" altLang="en-US"/>
              <a:t>시뮬레이션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8" name="Shape 620"/>
          <p:cNvSpPr txBox="1"/>
          <p:nvPr/>
        </p:nvSpPr>
        <p:spPr>
          <a:xfrm>
            <a:off x="2797350" y="5996275"/>
            <a:ext cx="3549300" cy="32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1200">
                <a:hlinkClick r:id="rId2"/>
              </a:rPr>
              <a:t>https://www.youtube.com/watch?v=RNnKtNrsrmg</a:t>
            </a:r>
            <a:endParaRPr lang="en" sz="1200" u="sng">
              <a:solidFill>
                <a:schemeClr val="hlink"/>
              </a:solidFill>
              <a:hlinkClick r:id="rId3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250" y="1770468"/>
            <a:ext cx="8191500" cy="372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210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noProof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전이 학습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618271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분류를 위해 ‘크기를 재서 기준 크기를 가지고 구별’</a:t>
            </a:r>
            <a:r>
              <a:rPr kumimoji="1" lang="en-US" altLang="ko-KR"/>
              <a:t> ←model</a:t>
            </a:r>
          </a:p>
          <a:p>
            <a:endParaRPr kumimoji="1" lang="en-US" altLang="ko-KR"/>
          </a:p>
          <a:p>
            <a:r>
              <a:rPr kumimoji="1" lang="ko-KR" altLang="en-US"/>
              <a:t>학습 시키려면 사과 </a:t>
            </a:r>
            <a:r>
              <a:rPr kumimoji="1" lang="en-US" altLang="ko-KR"/>
              <a:t>2</a:t>
            </a:r>
            <a:r>
              <a:rPr kumimoji="1" lang="ko-KR" altLang="en-US"/>
              <a:t>상자가 필요</a:t>
            </a:r>
            <a:r>
              <a:rPr kumimoji="1" lang="en-US" altLang="ko-KR"/>
              <a:t>.</a:t>
            </a:r>
            <a:r>
              <a:rPr kumimoji="1" lang="ko-KR" altLang="en-US"/>
              <a:t> 익은거 상자</a:t>
            </a:r>
            <a:r>
              <a:rPr kumimoji="1" lang="en-US" altLang="ko-KR"/>
              <a:t>, </a:t>
            </a:r>
            <a:r>
              <a:rPr kumimoji="1" lang="ko-KR" altLang="en-US"/>
              <a:t>안익은거 상자</a:t>
            </a:r>
            <a:r>
              <a:rPr kumimoji="1" lang="en-US" altLang="ko-KR"/>
              <a:t>. ←training set</a:t>
            </a:r>
          </a:p>
          <a:p>
            <a:endParaRPr kumimoji="1" lang="en-US" altLang="ko-KR"/>
          </a:p>
          <a:p>
            <a:r>
              <a:rPr kumimoji="1" lang="ko-KR" altLang="en-US"/>
              <a:t>여러번 반복해서</a:t>
            </a:r>
            <a:r>
              <a:rPr kumimoji="1" lang="en-US" altLang="ko-KR"/>
              <a:t>, ← iteration, step,</a:t>
            </a:r>
            <a:r>
              <a:rPr kumimoji="1" lang="ko-KR" altLang="en-US"/>
              <a:t> </a:t>
            </a:r>
            <a:r>
              <a:rPr kumimoji="1" lang="en-US" altLang="ko-KR"/>
              <a:t>epoch</a:t>
            </a:r>
          </a:p>
          <a:p>
            <a:endParaRPr kumimoji="1" lang="en-US" altLang="ko-KR"/>
          </a:p>
          <a:p>
            <a:r>
              <a:rPr kumimoji="1" lang="ko-KR" altLang="en-US"/>
              <a:t>원하는 기준 크기를 찾아냄</a:t>
            </a:r>
            <a:r>
              <a:rPr kumimoji="1" lang="en-US" altLang="ko-KR"/>
              <a:t>. ← learning, training</a:t>
            </a:r>
          </a:p>
          <a:p>
            <a:endParaRPr kumimoji="1" lang="en-US" altLang="ko-KR"/>
          </a:p>
          <a:p>
            <a:r>
              <a:rPr kumimoji="1" lang="ko-KR" altLang="en-US"/>
              <a:t>그리고 구분 안된 바구니에 적용</a:t>
            </a:r>
            <a:r>
              <a:rPr kumimoji="1" lang="en-US" altLang="ko-KR"/>
              <a:t>. ← test set, evaluation set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용어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7973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CNN</a:t>
            </a:r>
            <a:r>
              <a:rPr kumimoji="1" lang="ko-KR" altLang="en-US"/>
              <a:t>은 </a:t>
            </a:r>
            <a:r>
              <a:rPr kumimoji="1" lang="en-US" altLang="ko-KR"/>
              <a:t>2</a:t>
            </a:r>
            <a:r>
              <a:rPr kumimoji="1" lang="ko-KR" altLang="en-US"/>
              <a:t>개의 부분으로 구분된다</a:t>
            </a:r>
            <a:r>
              <a:rPr kumimoji="1" lang="en-US" altLang="ko-KR"/>
              <a:t>.</a:t>
            </a:r>
          </a:p>
          <a:p>
            <a:pPr lvl="1"/>
            <a:r>
              <a:rPr kumimoji="1" lang="en-US" altLang="ko-KR"/>
              <a:t>feature extraction : conv layer + pooling layer</a:t>
            </a:r>
          </a:p>
          <a:p>
            <a:pPr lvl="1"/>
            <a:r>
              <a:rPr kumimoji="1" lang="en-US" altLang="ko-KR"/>
              <a:t>classification : fully connected layer</a:t>
            </a:r>
          </a:p>
          <a:p>
            <a:pPr lvl="1"/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CNN</a:t>
            </a:r>
            <a:r>
              <a:rPr kumimoji="1" lang="ko-KR" altLang="en-US"/>
              <a:t>의 구조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782" y="3502670"/>
            <a:ext cx="6127420" cy="2523055"/>
          </a:xfrm>
          <a:prstGeom prst="rect">
            <a:avLst/>
          </a:prstGeom>
        </p:spPr>
      </p:pic>
      <p:sp>
        <p:nvSpPr>
          <p:cNvPr id="7" name="TextBox 15">
            <a:extLst>
              <a:ext uri="{FF2B5EF4-FFF2-40B4-BE49-F238E27FC236}">
                <a16:creationId xmlns=""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3500520" y="6116891"/>
            <a:ext cx="46666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hlinkClick r:id="rId3"/>
              </a:rPr>
              <a:t>https://www.slideshare.net/ssuser06e0c5/convolutional-neural-networks-135496264</a:t>
            </a:r>
            <a:endParaRPr kumimoji="1" lang="ko-KR" altLang="en-US" sz="1000">
              <a:ea typeface="나눔고딕" panose="020D0604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1138188360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대부분은 </a:t>
            </a:r>
            <a:r>
              <a:rPr kumimoji="1" lang="en-US" altLang="ko-KR"/>
              <a:t>CNN</a:t>
            </a:r>
            <a:r>
              <a:rPr kumimoji="1" lang="ko-KR" altLang="en-US"/>
              <a:t>을 사용한다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우승했던 만큼 </a:t>
            </a:r>
            <a:r>
              <a:rPr kumimoji="1" lang="en-US" altLang="ko-KR"/>
              <a:t>CNN</a:t>
            </a:r>
            <a:r>
              <a:rPr kumimoji="1" lang="ko-KR" altLang="en-US"/>
              <a:t>의 </a:t>
            </a:r>
            <a:r>
              <a:rPr kumimoji="1" lang="en-US" altLang="ko-KR"/>
              <a:t>2</a:t>
            </a:r>
            <a:r>
              <a:rPr kumimoji="1" lang="ko-KR" altLang="en-US"/>
              <a:t>개 기능이 좋다고 볼 수 있다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특질 추출기능도 우수하고 분류 기능도 우수하고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우승 모델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38670195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보통 실무에서 사용하는 데이터는 </a:t>
            </a:r>
            <a:r>
              <a:rPr kumimoji="1" lang="en-US" altLang="ko-KR"/>
              <a:t>ImageNet</a:t>
            </a:r>
            <a:r>
              <a:rPr kumimoji="1" lang="ko-KR" altLang="en-US"/>
              <a:t>의 클래스와 다르다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이런 이유로 </a:t>
            </a:r>
            <a:r>
              <a:rPr kumimoji="1" lang="en-US" altLang="ko-KR"/>
              <a:t>DNN</a:t>
            </a:r>
            <a:r>
              <a:rPr kumimoji="1" lang="ko-KR" altLang="en-US"/>
              <a:t>의 출력층의 노드 수가 다를 수 밖에 없다</a:t>
            </a:r>
            <a:r>
              <a:rPr kumimoji="1" lang="en-US" altLang="ko-KR"/>
              <a:t>.</a:t>
            </a:r>
          </a:p>
          <a:p>
            <a:r>
              <a:rPr kumimoji="1" lang="en-US" altLang="ko-KR"/>
              <a:t>1000</a:t>
            </a:r>
            <a:r>
              <a:rPr kumimoji="1" lang="ko-KR" altLang="en-US"/>
              <a:t>개의 클래스의 분류를 그대로 사용할 수 없다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  <a:p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커스텀 데이타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28443954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우승한 모델의 우수한 특질 추출 기능을 재활용 하자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대신 분류 기능은 다시 학습시키자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우승 모델 재활용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TextBox 15">
            <a:extLst>
              <a:ext uri="{FF2B5EF4-FFF2-40B4-BE49-F238E27FC236}">
                <a16:creationId xmlns=""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3500520" y="6116891"/>
            <a:ext cx="46666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hlinkClick r:id="rId2"/>
              </a:rPr>
              <a:t>https://www.slideshare.net/ssuser06e0c5/convolutional-neural-networks-135496264</a:t>
            </a:r>
            <a:endParaRPr kumimoji="1" lang="ko-KR" altLang="en-US" sz="1000">
              <a:ea typeface="나눔고딕" panose="020D060400000000000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2782" y="3502670"/>
            <a:ext cx="6127420" cy="2523055"/>
          </a:xfrm>
          <a:prstGeom prst="rect">
            <a:avLst/>
          </a:prstGeom>
        </p:spPr>
      </p:pic>
      <p:sp>
        <p:nvSpPr>
          <p:cNvPr id="8" name="모서리가 둥근 사각형 설명선[R] 7"/>
          <p:cNvSpPr/>
          <p:nvPr/>
        </p:nvSpPr>
        <p:spPr>
          <a:xfrm>
            <a:off x="6715495" y="3060122"/>
            <a:ext cx="2060370" cy="673721"/>
          </a:xfrm>
          <a:prstGeom prst="wedgeRoundRectCallout">
            <a:avLst>
              <a:gd name="adj1" fmla="val -77243"/>
              <a:gd name="adj2" fmla="val 6965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400"/>
              <a:t>분류 부분은</a:t>
            </a:r>
            <a:endParaRPr kumimoji="1" lang="en-US" altLang="ko-KR" sz="1400"/>
          </a:p>
          <a:p>
            <a:pPr algn="ctr"/>
            <a:r>
              <a:rPr kumimoji="1" lang="ko-KR" altLang="en-US" sz="1400"/>
              <a:t>다시 학습시키자</a:t>
            </a:r>
          </a:p>
        </p:txBody>
      </p:sp>
      <p:sp>
        <p:nvSpPr>
          <p:cNvPr id="9" name="모서리가 둥근 사각형 설명선[R] 8"/>
          <p:cNvSpPr/>
          <p:nvPr/>
        </p:nvSpPr>
        <p:spPr>
          <a:xfrm>
            <a:off x="2282659" y="2944536"/>
            <a:ext cx="1671824" cy="673721"/>
          </a:xfrm>
          <a:prstGeom prst="wedgeRoundRectCallout">
            <a:avLst>
              <a:gd name="adj1" fmla="val 99258"/>
              <a:gd name="adj2" fmla="val 9509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400"/>
              <a:t>특질 추출 부분을</a:t>
            </a:r>
            <a:endParaRPr kumimoji="1" lang="en-US" altLang="ko-KR" sz="1400"/>
          </a:p>
          <a:p>
            <a:pPr algn="ctr"/>
            <a:r>
              <a:rPr kumimoji="1" lang="ko-KR" altLang="en-US" sz="1400"/>
              <a:t>재활용하자</a:t>
            </a:r>
          </a:p>
        </p:txBody>
      </p:sp>
    </p:spTree>
    <p:extLst>
      <p:ext uri="{BB962C8B-B14F-4D97-AF65-F5344CB8AC3E}">
        <p14:creationId xmlns:p14="http://schemas.microsoft.com/office/powerpoint/2010/main" val="826699956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Transfer Learning</a:t>
            </a:r>
          </a:p>
          <a:p>
            <a:r>
              <a:rPr kumimoji="1" lang="ko-KR" altLang="en-US"/>
              <a:t>학습된 모델을 가져와 다시 학습한다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전이 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TextBox 15">
            <a:extLst>
              <a:ext uri="{FF2B5EF4-FFF2-40B4-BE49-F238E27FC236}">
                <a16:creationId xmlns=""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3500520" y="6116891"/>
            <a:ext cx="46666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hlinkClick r:id="rId2"/>
              </a:rPr>
              <a:t>https://www.slideshare.net/ssuser06e0c5/convolutional-neural-networks-135496264</a:t>
            </a:r>
            <a:endParaRPr kumimoji="1" lang="ko-KR" altLang="en-US" sz="1000">
              <a:ea typeface="나눔고딕" panose="020D060400000000000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2782" y="3502670"/>
            <a:ext cx="6127420" cy="2523055"/>
          </a:xfrm>
          <a:prstGeom prst="rect">
            <a:avLst/>
          </a:prstGeom>
        </p:spPr>
      </p:pic>
      <p:sp>
        <p:nvSpPr>
          <p:cNvPr id="8" name="모서리가 둥근 사각형 설명선[R] 7"/>
          <p:cNvSpPr/>
          <p:nvPr/>
        </p:nvSpPr>
        <p:spPr>
          <a:xfrm>
            <a:off x="6715495" y="3060122"/>
            <a:ext cx="2060370" cy="673721"/>
          </a:xfrm>
          <a:prstGeom prst="wedgeRoundRectCallout">
            <a:avLst>
              <a:gd name="adj1" fmla="val -77243"/>
              <a:gd name="adj2" fmla="val 6965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400"/>
              <a:t>분류하는 부분만 </a:t>
            </a:r>
            <a:endParaRPr kumimoji="1" lang="en-US" altLang="ko-KR" sz="1400"/>
          </a:p>
          <a:p>
            <a:pPr algn="ctr"/>
            <a:r>
              <a:rPr kumimoji="1" lang="ko-KR" altLang="en-US" sz="1400"/>
              <a:t>학습</a:t>
            </a:r>
          </a:p>
        </p:txBody>
      </p:sp>
      <p:sp>
        <p:nvSpPr>
          <p:cNvPr id="9" name="모서리가 둥근 사각형 설명선[R] 8"/>
          <p:cNvSpPr/>
          <p:nvPr/>
        </p:nvSpPr>
        <p:spPr>
          <a:xfrm>
            <a:off x="2282659" y="2944536"/>
            <a:ext cx="1671824" cy="673721"/>
          </a:xfrm>
          <a:prstGeom prst="wedgeRoundRectCallout">
            <a:avLst>
              <a:gd name="adj1" fmla="val 99258"/>
              <a:gd name="adj2" fmla="val 9509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400"/>
              <a:t>특질 추출 부분은</a:t>
            </a:r>
            <a:endParaRPr kumimoji="1" lang="en-US" altLang="ko-KR" sz="1400"/>
          </a:p>
          <a:p>
            <a:pPr algn="ctr"/>
            <a:r>
              <a:rPr kumimoji="1" lang="ko-KR" altLang="en-US" sz="1400"/>
              <a:t>고정</a:t>
            </a:r>
          </a:p>
        </p:txBody>
      </p:sp>
    </p:spTree>
    <p:extLst>
      <p:ext uri="{BB962C8B-B14F-4D97-AF65-F5344CB8AC3E}">
        <p14:creationId xmlns:p14="http://schemas.microsoft.com/office/powerpoint/2010/main" val="110578263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57983" y="3119053"/>
            <a:ext cx="8352464" cy="1623736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VGG</a:t>
            </a: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로</a:t>
            </a:r>
            <a:endParaRPr lang="en-US" altLang="ko-KR" sz="5400" kern="0" spc="-10">
              <a:ln w="15875">
                <a:solidFill>
                  <a:srgbClr val="FFFFFF"/>
                </a:solidFill>
              </a:ln>
              <a:solidFill>
                <a:srgbClr val="FFFFFF"/>
              </a:solidFill>
            </a:endParaRPr>
          </a:p>
          <a:p>
            <a:pPr lvl="0">
              <a:defRPr/>
            </a:pP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커스텀 데이타 학습</a:t>
            </a:r>
            <a:endParaRPr lang="en-US" altLang="ko-KR" sz="5400" kern="0" spc="-10">
              <a:ln w="15875">
                <a:solidFill>
                  <a:srgbClr val="FFFFFF"/>
                </a:solidFill>
              </a:ln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8509729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디렉토리 구조가 레이블링을 대신함</a:t>
            </a:r>
            <a:endParaRPr kumimoji="1" lang="en-US" altLang="ko-KR"/>
          </a:p>
          <a:p>
            <a:r>
              <a:rPr kumimoji="1" lang="ko-KR" altLang="en-US"/>
              <a:t>데이터 홈 폴더 밑에 </a:t>
            </a:r>
            <a:r>
              <a:rPr kumimoji="1" lang="en-US" altLang="ko-KR"/>
              <a:t>2</a:t>
            </a:r>
            <a:r>
              <a:rPr kumimoji="1" lang="ko-KR" altLang="en-US"/>
              <a:t>개의 폴더</a:t>
            </a:r>
            <a:r>
              <a:rPr kumimoji="1" lang="en-US" altLang="ko-KR"/>
              <a:t>.</a:t>
            </a:r>
            <a:r>
              <a:rPr kumimoji="1" lang="ko-KR" altLang="en-US"/>
              <a:t> </a:t>
            </a:r>
            <a:r>
              <a:rPr kumimoji="1" lang="en-US" altLang="ko-KR"/>
              <a:t>train, test</a:t>
            </a:r>
          </a:p>
          <a:p>
            <a:r>
              <a:rPr kumimoji="1" lang="en-US" altLang="ko-KR"/>
              <a:t>train</a:t>
            </a:r>
            <a:r>
              <a:rPr kumimoji="1" lang="ko-KR" altLang="en-US"/>
              <a:t>과  </a:t>
            </a:r>
            <a:r>
              <a:rPr kumimoji="1" lang="en-US" altLang="ko-KR"/>
              <a:t>test </a:t>
            </a:r>
            <a:r>
              <a:rPr kumimoji="1" lang="ko-KR" altLang="en-US"/>
              <a:t>밑에 각각의 클래스 이름의 폴더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데이터 준비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9923" y="3444378"/>
            <a:ext cx="3517900" cy="300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232510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각 클래스에 해당하는 폴더 안에 이미지 파일이 있다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데이터 준비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3554" y="2809378"/>
            <a:ext cx="4178300" cy="364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962649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입력 데이터는  </a:t>
            </a:r>
            <a:r>
              <a:rPr kumimoji="1" lang="en-US" altLang="ko-KR"/>
              <a:t>224(</a:t>
            </a:r>
            <a:r>
              <a:rPr kumimoji="1" lang="ko-KR" altLang="en-US"/>
              <a:t>가로</a:t>
            </a:r>
            <a:r>
              <a:rPr kumimoji="1" lang="en-US" altLang="ko-KR"/>
              <a:t>)x224(</a:t>
            </a:r>
            <a:r>
              <a:rPr kumimoji="1" lang="ko-KR" altLang="en-US"/>
              <a:t>세로</a:t>
            </a:r>
            <a:r>
              <a:rPr kumimoji="1" lang="en-US" altLang="ko-KR"/>
              <a:t>)x3(RGB)</a:t>
            </a:r>
          </a:p>
          <a:p>
            <a:r>
              <a:rPr kumimoji="1" lang="ko-KR" altLang="en-US"/>
              <a:t>출력은 </a:t>
            </a:r>
            <a:r>
              <a:rPr kumimoji="1" lang="en-US" altLang="ko-KR"/>
              <a:t>1000</a:t>
            </a:r>
            <a:r>
              <a:rPr kumimoji="1" lang="ko-KR" altLang="en-US"/>
              <a:t>개</a:t>
            </a:r>
            <a:r>
              <a:rPr kumimoji="1" lang="en-US" altLang="ko-KR"/>
              <a:t>(</a:t>
            </a:r>
            <a:r>
              <a:rPr kumimoji="1" lang="ko-KR" altLang="en-US"/>
              <a:t>클래스 갯수</a:t>
            </a:r>
            <a:r>
              <a:rPr kumimoji="1" lang="en-US" altLang="ko-KR"/>
              <a:t>)</a:t>
            </a:r>
            <a:r>
              <a:rPr kumimoji="1" lang="ko-KR" altLang="en-US"/>
              <a:t>의 숫자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원 </a:t>
            </a:r>
            <a:r>
              <a:rPr kumimoji="1" lang="en-US" altLang="ko-KR"/>
              <a:t>VGG </a:t>
            </a:r>
            <a:r>
              <a:rPr kumimoji="1" lang="ko-KR" altLang="en-US"/>
              <a:t>모습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5110" y="3318710"/>
            <a:ext cx="5232400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354523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입력 데이터는  </a:t>
            </a:r>
            <a:r>
              <a:rPr kumimoji="1" lang="en-US" altLang="ko-KR"/>
              <a:t>224(</a:t>
            </a:r>
            <a:r>
              <a:rPr kumimoji="1" lang="ko-KR" altLang="en-US"/>
              <a:t>가로</a:t>
            </a:r>
            <a:r>
              <a:rPr kumimoji="1" lang="en-US" altLang="ko-KR"/>
              <a:t>)x224(</a:t>
            </a:r>
            <a:r>
              <a:rPr kumimoji="1" lang="ko-KR" altLang="en-US"/>
              <a:t>세로</a:t>
            </a:r>
            <a:r>
              <a:rPr kumimoji="1" lang="en-US" altLang="ko-KR"/>
              <a:t>)x3(RGB)</a:t>
            </a:r>
          </a:p>
          <a:p>
            <a:r>
              <a:rPr kumimoji="1" lang="ko-KR" altLang="en-US"/>
              <a:t>출력은 </a:t>
            </a:r>
            <a:r>
              <a:rPr kumimoji="1" lang="en-US" altLang="ko-KR"/>
              <a:t>3</a:t>
            </a:r>
            <a:r>
              <a:rPr kumimoji="1" lang="ko-KR" altLang="en-US"/>
              <a:t>개</a:t>
            </a:r>
            <a:r>
              <a:rPr kumimoji="1" lang="en-US" altLang="ko-KR"/>
              <a:t>(</a:t>
            </a:r>
            <a:r>
              <a:rPr kumimoji="1" lang="ko-KR" altLang="en-US"/>
              <a:t>클래스 갯수</a:t>
            </a:r>
            <a:r>
              <a:rPr kumimoji="1" lang="en-US" altLang="ko-KR"/>
              <a:t>)</a:t>
            </a:r>
            <a:r>
              <a:rPr kumimoji="1" lang="ko-KR" altLang="en-US"/>
              <a:t>의 숫자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새로 학습 시의 </a:t>
            </a:r>
            <a:r>
              <a:rPr kumimoji="1" lang="en-US" altLang="ko-KR"/>
              <a:t>VGG </a:t>
            </a:r>
            <a:r>
              <a:rPr kumimoji="1" lang="ko-KR" altLang="en-US"/>
              <a:t>모습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8620" y="3308761"/>
            <a:ext cx="5270500" cy="2971800"/>
          </a:xfrm>
          <a:prstGeom prst="rect">
            <a:avLst/>
          </a:prstGeom>
        </p:spPr>
      </p:pic>
      <p:sp>
        <p:nvSpPr>
          <p:cNvPr id="7" name="텍스트 상자 6"/>
          <p:cNvSpPr txBox="1"/>
          <p:nvPr/>
        </p:nvSpPr>
        <p:spPr>
          <a:xfrm>
            <a:off x="6401185" y="4278609"/>
            <a:ext cx="9140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/>
              <a:t>3</a:t>
            </a:r>
            <a:r>
              <a:rPr kumimoji="1" lang="ko-KR" altLang="en-US" sz="1200"/>
              <a:t>으로 변경</a:t>
            </a:r>
          </a:p>
        </p:txBody>
      </p:sp>
    </p:spTree>
    <p:extLst>
      <p:ext uri="{BB962C8B-B14F-4D97-AF65-F5344CB8AC3E}">
        <p14:creationId xmlns:p14="http://schemas.microsoft.com/office/powerpoint/2010/main" val="12128263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분류하는 선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777600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VGG16</a:t>
            </a:r>
            <a:r>
              <a:rPr kumimoji="1" lang="ko-KR" altLang="en-US"/>
              <a:t>의 입력은 </a:t>
            </a:r>
            <a:r>
              <a:rPr kumimoji="1" lang="en-US" altLang="ko-KR"/>
              <a:t>224x224</a:t>
            </a:r>
            <a:r>
              <a:rPr kumimoji="1" lang="ko-KR" altLang="en-US"/>
              <a:t>의 크기로 고정되어 있다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이미지 파일을 로딩하고 이 사이즈로 크기 조절을 해야 한다</a:t>
            </a:r>
            <a:r>
              <a:rPr kumimoji="1" lang="en-US" altLang="ko-KR"/>
              <a:t>.</a:t>
            </a:r>
            <a:r>
              <a:rPr kumimoji="1" lang="ko-KR" altLang="en-US"/>
              <a:t> 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데이터 전처리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1830039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따로 준비하지 않는다</a:t>
            </a:r>
            <a:r>
              <a:rPr kumimoji="1" lang="en-US" altLang="ko-KR"/>
              <a:t>.</a:t>
            </a:r>
          </a:p>
          <a:p>
            <a:r>
              <a:rPr kumimoji="1" lang="en-US" altLang="ko-KR"/>
              <a:t>Keras</a:t>
            </a:r>
            <a:r>
              <a:rPr kumimoji="1" lang="ko-KR" altLang="en-US"/>
              <a:t>의 </a:t>
            </a:r>
            <a:r>
              <a:rPr kumimoji="1" lang="en-US" altLang="ko-KR"/>
              <a:t>ImageDataGenerator</a:t>
            </a:r>
            <a:r>
              <a:rPr kumimoji="1" lang="ko-KR" altLang="en-US"/>
              <a:t>를 사용하면 폴더 이름을 레이블링으로 사용한다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  <a:p>
            <a:endParaRPr kumimoji="1" lang="en-US" altLang="ko-KR"/>
          </a:p>
          <a:p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레이블링 데이타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7642" y="3215064"/>
            <a:ext cx="3517900" cy="3009900"/>
          </a:xfrm>
          <a:prstGeom prst="rect">
            <a:avLst/>
          </a:prstGeom>
        </p:spPr>
      </p:pic>
      <p:sp>
        <p:nvSpPr>
          <p:cNvPr id="6" name="내용 개체 틀 1"/>
          <p:cNvSpPr txBox="1">
            <a:spLocks/>
          </p:cNvSpPr>
          <p:nvPr/>
        </p:nvSpPr>
        <p:spPr>
          <a:xfrm>
            <a:off x="650421" y="3586347"/>
            <a:ext cx="3921579" cy="24740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/>
              <a:t>train/cured </a:t>
            </a:r>
            <a:r>
              <a:rPr kumimoji="1" lang="ko-KR" altLang="en-US"/>
              <a:t>밑의 모든 파일은 </a:t>
            </a:r>
            <a:r>
              <a:rPr kumimoji="1" lang="en-US" altLang="ko-KR"/>
              <a:t>‘cured’</a:t>
            </a:r>
            <a:r>
              <a:rPr kumimoji="1" lang="ko-KR" altLang="en-US"/>
              <a:t> 클래스에 속함</a:t>
            </a:r>
            <a:endParaRPr kumimoji="1" lang="en-US" altLang="ko-KR"/>
          </a:p>
          <a:p>
            <a:r>
              <a:rPr kumimoji="1" lang="en-US" altLang="ko-KR"/>
              <a:t>train/decayed</a:t>
            </a:r>
            <a:r>
              <a:rPr kumimoji="1" lang="ko-KR" altLang="en-US"/>
              <a:t> 밑의 모든 파일은  </a:t>
            </a:r>
            <a:r>
              <a:rPr kumimoji="1" lang="en-US" altLang="ko-KR"/>
              <a:t>‘decayed’</a:t>
            </a:r>
            <a:r>
              <a:rPr kumimoji="1" lang="ko-KR" altLang="en-US"/>
              <a:t> 클래스에 속함</a:t>
            </a:r>
            <a:endParaRPr kumimoji="1" lang="en-US" altLang="ko-KR"/>
          </a:p>
        </p:txBody>
      </p:sp>
    </p:spTree>
    <p:extLst>
      <p:ext uri="{BB962C8B-B14F-4D97-AF65-F5344CB8AC3E}">
        <p14:creationId xmlns:p14="http://schemas.microsoft.com/office/powerpoint/2010/main" val="1004054668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Keras</a:t>
            </a:r>
            <a:r>
              <a:rPr kumimoji="1" lang="ko-KR" altLang="en-US"/>
              <a:t>의 </a:t>
            </a:r>
            <a:r>
              <a:rPr kumimoji="1" lang="en-US" altLang="ko-KR"/>
              <a:t>ImageDataGenerator</a:t>
            </a:r>
            <a:r>
              <a:rPr kumimoji="1" lang="ko-KR" altLang="en-US"/>
              <a:t>에서 기능 제공</a:t>
            </a:r>
            <a:endParaRPr kumimoji="1" lang="en-US" altLang="ko-KR"/>
          </a:p>
          <a:p>
            <a:r>
              <a:rPr kumimoji="1" lang="ko-KR" altLang="en-US"/>
              <a:t>데이터 부족을 극복하기 위해 위치 이동</a:t>
            </a:r>
            <a:r>
              <a:rPr kumimoji="1" lang="en-US" altLang="ko-KR"/>
              <a:t>,</a:t>
            </a:r>
            <a:r>
              <a:rPr kumimoji="1" lang="ko-KR" altLang="en-US"/>
              <a:t> 회전</a:t>
            </a:r>
            <a:r>
              <a:rPr kumimoji="1" lang="en-US" altLang="ko-KR"/>
              <a:t>,</a:t>
            </a:r>
            <a:r>
              <a:rPr kumimoji="1" lang="ko-KR" altLang="en-US"/>
              <a:t> 좌우반전등의 변화를 준다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데이터 증강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0101" y="3536800"/>
            <a:ext cx="3943797" cy="2981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917222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ResNet</a:t>
            </a: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으로 분류 실행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550918426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2015</a:t>
            </a:r>
            <a:r>
              <a:rPr kumimoji="1" lang="ko-KR" altLang="en-US"/>
              <a:t>년에 </a:t>
            </a:r>
            <a:r>
              <a:rPr kumimoji="1" lang="en-US" altLang="ko-KR"/>
              <a:t>ILSVRC</a:t>
            </a:r>
            <a:r>
              <a:rPr kumimoji="1" lang="ko-KR" altLang="en-US"/>
              <a:t>에서 </a:t>
            </a:r>
            <a:r>
              <a:rPr kumimoji="1" lang="en-US" altLang="ko-KR"/>
              <a:t>1</a:t>
            </a:r>
            <a:r>
              <a:rPr kumimoji="1" lang="ko-KR" altLang="en-US"/>
              <a:t>등한 모델</a:t>
            </a:r>
            <a:r>
              <a:rPr kumimoji="1" lang="en-US" altLang="ko-KR"/>
              <a:t>.</a:t>
            </a:r>
            <a:r>
              <a:rPr kumimoji="1" lang="ko-KR" altLang="en-US"/>
              <a:t> </a:t>
            </a:r>
            <a:endParaRPr kumimoji="1" lang="en-US" altLang="ko-KR"/>
          </a:p>
          <a:p>
            <a:r>
              <a:rPr kumimoji="1" lang="en-US" altLang="ko-KR"/>
              <a:t>convolution layer</a:t>
            </a:r>
            <a:r>
              <a:rPr kumimoji="1" lang="ko-KR" altLang="en-US"/>
              <a:t>와 </a:t>
            </a:r>
            <a:r>
              <a:rPr kumimoji="1" lang="en-US" altLang="ko-KR"/>
              <a:t>max pooling layer</a:t>
            </a:r>
            <a:r>
              <a:rPr kumimoji="1" lang="ko-KR" altLang="en-US"/>
              <a:t>가 있는 </a:t>
            </a:r>
            <a:r>
              <a:rPr kumimoji="1" lang="en-US" altLang="ko-KR"/>
              <a:t>CNN</a:t>
            </a:r>
          </a:p>
          <a:p>
            <a:r>
              <a:rPr kumimoji="1" lang="ko-KR" altLang="en-US"/>
              <a:t>많은 레이어가 있으며</a:t>
            </a:r>
            <a:r>
              <a:rPr kumimoji="1" lang="en-US" altLang="ko-KR"/>
              <a:t>weight</a:t>
            </a:r>
            <a:r>
              <a:rPr kumimoji="1" lang="ko-KR" altLang="en-US"/>
              <a:t>의 갯수는 약 </a:t>
            </a:r>
            <a:r>
              <a:rPr kumimoji="1" lang="en-US" altLang="ko-KR"/>
              <a:t>2500</a:t>
            </a:r>
            <a:r>
              <a:rPr kumimoji="1" lang="ko-KR" altLang="en-US"/>
              <a:t>만개</a:t>
            </a:r>
            <a:endParaRPr kumimoji="1" lang="en-US" altLang="ko-KR"/>
          </a:p>
          <a:p>
            <a:r>
              <a:rPr kumimoji="1" lang="ko-KR" altLang="en-US"/>
              <a:t>모델 파일의 크기는 약 </a:t>
            </a:r>
            <a:r>
              <a:rPr kumimoji="1" lang="en-US" altLang="ko-KR"/>
              <a:t>100M</a:t>
            </a:r>
          </a:p>
          <a:p>
            <a:endParaRPr kumimoji="1" lang="en-US" altLang="ko-KR"/>
          </a:p>
          <a:p>
            <a:endParaRPr kumimoji="1" lang="en-US" altLang="ko-KR"/>
          </a:p>
          <a:p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ResNet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7392" y="4331713"/>
            <a:ext cx="2806700" cy="231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430921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1"/>
          <p:cNvSpPr>
            <a:spLocks noGrp="1"/>
          </p:cNvSpPr>
          <p:nvPr>
            <p:ph idx="1"/>
          </p:nvPr>
        </p:nvSpPr>
        <p:spPr>
          <a:xfrm>
            <a:off x="628650" y="2102940"/>
            <a:ext cx="7886700" cy="4351338"/>
          </a:xfrm>
        </p:spPr>
        <p:txBody>
          <a:bodyPr/>
          <a:lstStyle/>
          <a:p>
            <a:r>
              <a:rPr kumimoji="1" lang="en-US" altLang="ko-KR"/>
              <a:t>2</a:t>
            </a:r>
            <a:r>
              <a:rPr kumimoji="1" lang="ko-KR" altLang="en-US"/>
              <a:t>개의 레이어 간에 링크가 있다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  <a:p>
            <a:r>
              <a:rPr kumimoji="1" lang="ko-KR" altLang="en-US"/>
              <a:t>입력과 출력은 </a:t>
            </a:r>
            <a:r>
              <a:rPr kumimoji="1" lang="en-US" altLang="ko-KR"/>
              <a:t>VGG16</a:t>
            </a:r>
            <a:r>
              <a:rPr kumimoji="1" lang="ko-KR" altLang="en-US"/>
              <a:t>과 동일</a:t>
            </a:r>
            <a:endParaRPr kumimoji="1" lang="en-US" altLang="ko-KR"/>
          </a:p>
          <a:p>
            <a:endParaRPr kumimoji="1" lang="en-US" altLang="ko-KR"/>
          </a:p>
          <a:p>
            <a:endParaRPr kumimoji="1" lang="en-US" altLang="ko-KR"/>
          </a:p>
          <a:p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ResNet </a:t>
            </a:r>
            <a:r>
              <a:rPr kumimoji="1" lang="ko-KR" altLang="en-US"/>
              <a:t>구조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93014"/>
            <a:ext cx="9144000" cy="189320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9325" y="2281614"/>
            <a:ext cx="2806700" cy="231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110776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U-Net</a:t>
            </a: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으로 영역 분할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19117477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U-Net </a:t>
            </a:r>
            <a:r>
              <a:rPr kumimoji="1" lang="ko-KR" altLang="en-US"/>
              <a:t>구조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5203" y="2339163"/>
            <a:ext cx="5073594" cy="3442155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5595341" y="6144331"/>
            <a:ext cx="259173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50">
                <a:hlinkClick r:id="rId3"/>
              </a:rPr>
              <a:t>https://arxiv.org/pdf/1505.04597.pdf</a:t>
            </a:r>
            <a:endParaRPr kumimoji="1" lang="ko-KR" altLang="en-US" sz="1050">
              <a:ea typeface="나눔고딕" panose="020D0604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2062229406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U-Net</a:t>
            </a:r>
            <a:r>
              <a:rPr kumimoji="1" lang="ko-KR" altLang="en-US"/>
              <a:t>을 사용한 영역 분할</a:t>
            </a:r>
            <a:r>
              <a:rPr kumimoji="1" lang="en-US" altLang="ko-KR"/>
              <a:t>(segementation)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5203" y="2339163"/>
            <a:ext cx="5073594" cy="344215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682" y="2519915"/>
            <a:ext cx="1366521" cy="136652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0570" y="2434855"/>
            <a:ext cx="1381058" cy="1366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735629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 noProof="0" dirty="0" smtClean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RNN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840031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ko-KR" altLang="en-US" dirty="0"/>
              <a:t>대학원 </a:t>
            </a:r>
            <a:r>
              <a:rPr kumimoji="1" lang="en-US" altLang="ko-KR" dirty="0"/>
              <a:t>AI,</a:t>
            </a:r>
            <a:r>
              <a:rPr kumimoji="1" lang="ko-KR" altLang="en-US" dirty="0"/>
              <a:t> 신경망 전공</a:t>
            </a:r>
            <a:endParaRPr kumimoji="1" lang="en-US" altLang="ko-KR" dirty="0"/>
          </a:p>
          <a:p>
            <a:r>
              <a:rPr kumimoji="1" lang="en-US" altLang="ko-KR" dirty="0"/>
              <a:t>15</a:t>
            </a:r>
            <a:r>
              <a:rPr kumimoji="1" lang="ko-KR" altLang="en-US" dirty="0"/>
              <a:t>년간 백엔드 </a:t>
            </a:r>
            <a:r>
              <a:rPr kumimoji="1" lang="en-US" altLang="ko-KR" dirty="0"/>
              <a:t>SW </a:t>
            </a:r>
            <a:r>
              <a:rPr kumimoji="1" lang="ko-KR" altLang="en-US" dirty="0"/>
              <a:t>개발</a:t>
            </a:r>
            <a:endParaRPr kumimoji="1" lang="en-US" altLang="ko-KR" dirty="0"/>
          </a:p>
          <a:p>
            <a:r>
              <a:rPr kumimoji="1" lang="ko-KR" altLang="en-US" dirty="0"/>
              <a:t>최근 </a:t>
            </a:r>
            <a:r>
              <a:rPr kumimoji="1" lang="en-US" altLang="ko-KR" dirty="0"/>
              <a:t>3</a:t>
            </a:r>
            <a:r>
              <a:rPr kumimoji="1" lang="ko-KR" altLang="en-US" dirty="0"/>
              <a:t>년간 딥러닝 실무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현재 딥러닝 구축 컨설팅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임도형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20314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 dirty="0"/>
              <a:t>사과 분류를 학습한 기준으로 적용했더니</a:t>
            </a:r>
            <a:r>
              <a:rPr kumimoji="1" lang="en-US" altLang="ko-KR" dirty="0"/>
              <a:t>,</a:t>
            </a:r>
            <a:r>
              <a:rPr kumimoji="1" lang="ko-KR" altLang="en-US" dirty="0"/>
              <a:t> 결과가 않좋다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en-US" altLang="ko-KR" dirty="0"/>
              <a:t>Training set</a:t>
            </a:r>
            <a:r>
              <a:rPr kumimoji="1" lang="ko-KR" altLang="en-US" dirty="0"/>
              <a:t>으로 </a:t>
            </a:r>
            <a:r>
              <a:rPr kumimoji="1" lang="en-US" altLang="ko-KR" dirty="0"/>
              <a:t>100% </a:t>
            </a:r>
            <a:r>
              <a:rPr kumimoji="1" lang="ko-KR" altLang="en-US" dirty="0"/>
              <a:t>하더라도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test set</a:t>
            </a:r>
            <a:r>
              <a:rPr kumimoji="1" lang="ko-KR" altLang="en-US" dirty="0"/>
              <a:t>은 결과가 안좋을 수 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사과 분류 적용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78451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mtClean="0"/>
              <a:t>상태를 가지고 있고</a:t>
            </a:r>
            <a:r>
              <a:rPr kumimoji="1" lang="en-US" altLang="ko-KR" dirty="0" smtClean="0"/>
              <a:t>,</a:t>
            </a:r>
            <a:r>
              <a:rPr kumimoji="1" lang="ko-KR" altLang="en-US" smtClean="0"/>
              <a:t> 다음 연산때 그 상태가 입력으로 사용된다</a:t>
            </a:r>
            <a:r>
              <a:rPr kumimoji="1" lang="en-US" altLang="ko-KR" dirty="0" smtClean="0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RNN(Recurrent NN)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6102" y="3129609"/>
            <a:ext cx="5749003" cy="2298000"/>
          </a:xfrm>
          <a:prstGeom prst="rect">
            <a:avLst/>
          </a:prstGeom>
        </p:spPr>
      </p:pic>
      <p:sp>
        <p:nvSpPr>
          <p:cNvPr id="6" name="Shape 804"/>
          <p:cNvSpPr txBox="1"/>
          <p:nvPr/>
        </p:nvSpPr>
        <p:spPr>
          <a:xfrm>
            <a:off x="6521315" y="6047788"/>
            <a:ext cx="2072694" cy="22571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de-DE" sz="600" dirty="0"/>
              <a:t>http://aikorea.org/blog/rnn-tutorial-1/</a:t>
            </a:r>
            <a:endParaRPr lang="en" sz="600" dirty="0"/>
          </a:p>
        </p:txBody>
      </p:sp>
    </p:spTree>
    <p:extLst>
      <p:ext uri="{BB962C8B-B14F-4D97-AF65-F5344CB8AC3E}">
        <p14:creationId xmlns:p14="http://schemas.microsoft.com/office/powerpoint/2010/main" val="1870860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628650" y="2102940"/>
            <a:ext cx="3382911" cy="4351338"/>
          </a:xfrm>
        </p:spPr>
        <p:txBody>
          <a:bodyPr/>
          <a:lstStyle/>
          <a:p>
            <a:r>
              <a:rPr kumimoji="1" lang="en-US" altLang="ko-KR" dirty="0" smtClean="0"/>
              <a:t>[h, e, l, l, o]</a:t>
            </a:r>
            <a:r>
              <a:rPr kumimoji="1" lang="ko-KR" altLang="en-US" smtClean="0"/>
              <a:t>의 학습 예</a:t>
            </a:r>
            <a:endParaRPr kumimoji="1" lang="en-US" altLang="ko-KR" dirty="0" smtClean="0"/>
          </a:p>
          <a:p>
            <a:pPr lvl="1"/>
            <a:r>
              <a:rPr kumimoji="1" lang="en-US" altLang="ko-KR" dirty="0"/>
              <a:t>h</a:t>
            </a:r>
            <a:r>
              <a:rPr kumimoji="1" lang="en-US" altLang="ko-KR" dirty="0" smtClean="0"/>
              <a:t> -&gt; e</a:t>
            </a:r>
          </a:p>
          <a:p>
            <a:pPr lvl="1"/>
            <a:r>
              <a:rPr kumimoji="1" lang="en-US" altLang="ko-KR" dirty="0"/>
              <a:t>e</a:t>
            </a:r>
            <a:r>
              <a:rPr kumimoji="1" lang="en-US" altLang="ko-KR" dirty="0" smtClean="0"/>
              <a:t> -&gt; l</a:t>
            </a:r>
          </a:p>
          <a:p>
            <a:pPr lvl="1"/>
            <a:r>
              <a:rPr kumimoji="1" lang="en-US" altLang="ko-KR" dirty="0"/>
              <a:t>l</a:t>
            </a:r>
            <a:r>
              <a:rPr kumimoji="1" lang="en-US" altLang="ko-KR" dirty="0" smtClean="0"/>
              <a:t> -&gt; l</a:t>
            </a:r>
          </a:p>
          <a:p>
            <a:pPr lvl="1"/>
            <a:r>
              <a:rPr kumimoji="1" lang="en-US" altLang="ko-KR" dirty="0" smtClean="0"/>
              <a:t>l - &gt; o</a:t>
            </a:r>
          </a:p>
          <a:p>
            <a:pPr lvl="1"/>
            <a:endParaRPr kumimoji="1" lang="en-US" altLang="ko-KR" dirty="0"/>
          </a:p>
          <a:p>
            <a:r>
              <a:rPr kumimoji="1" lang="ko-KR" altLang="en-US" smtClean="0"/>
              <a:t>첫 번 째</a:t>
            </a:r>
            <a:r>
              <a:rPr kumimoji="1" lang="en-US" altLang="ko-KR" dirty="0" smtClean="0"/>
              <a:t> l</a:t>
            </a:r>
            <a:r>
              <a:rPr kumimoji="1" lang="ko-KR" altLang="en-US" smtClean="0"/>
              <a:t>일때와 두번째 </a:t>
            </a:r>
            <a:r>
              <a:rPr kumimoji="1" lang="en-US" altLang="ko-KR" dirty="0" smtClean="0"/>
              <a:t>l</a:t>
            </a:r>
            <a:r>
              <a:rPr kumimoji="1" lang="ko-KR" altLang="en-US" smtClean="0"/>
              <a:t>일 때의 출력이 다르다</a:t>
            </a:r>
            <a:r>
              <a:rPr kumimoji="1" lang="en-US" altLang="ko-KR" dirty="0" smtClean="0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입출력 예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7368" y="2579842"/>
            <a:ext cx="4570875" cy="3874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28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 smtClean="0"/>
              <a:t>기계 번역에 사용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RNN(Recurrent NN)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390" y="2495296"/>
            <a:ext cx="7404100" cy="386080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347472" y="2651760"/>
            <a:ext cx="3657600" cy="6400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Shape 818"/>
          <p:cNvSpPr txBox="1"/>
          <p:nvPr/>
        </p:nvSpPr>
        <p:spPr>
          <a:xfrm>
            <a:off x="6941574" y="6146976"/>
            <a:ext cx="2032605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https://</a:t>
            </a:r>
            <a:r>
              <a:rPr lang="en" sz="600" dirty="0" err="1"/>
              <a:t>drive.google.com</a:t>
            </a:r>
            <a:r>
              <a:rPr lang="en" sz="600" dirty="0"/>
              <a:t>/file/d/0B8z5oUpB2DysZWF1RTFuX1NEZUk/view</a:t>
            </a:r>
          </a:p>
        </p:txBody>
      </p:sp>
    </p:spTree>
    <p:extLst>
      <p:ext uri="{BB962C8B-B14F-4D97-AF65-F5344CB8AC3E}">
        <p14:creationId xmlns:p14="http://schemas.microsoft.com/office/powerpoint/2010/main" val="1527094137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 smtClean="0"/>
              <a:t>RNN</a:t>
            </a:r>
            <a:r>
              <a:rPr kumimoji="1" lang="ko-KR" altLang="en-US" dirty="0" smtClean="0"/>
              <a:t>의 단점을 보완한 모델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LSTM(Long Short Term Memory)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2894" y="3165987"/>
            <a:ext cx="4821682" cy="1917943"/>
          </a:xfrm>
          <a:prstGeom prst="rect">
            <a:avLst/>
          </a:prstGeom>
        </p:spPr>
      </p:pic>
      <p:sp>
        <p:nvSpPr>
          <p:cNvPr id="6" name="Shape 818"/>
          <p:cNvSpPr txBox="1"/>
          <p:nvPr/>
        </p:nvSpPr>
        <p:spPr>
          <a:xfrm>
            <a:off x="6729984" y="6146976"/>
            <a:ext cx="2244195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http://</a:t>
            </a:r>
            <a:r>
              <a:rPr lang="en" sz="600" dirty="0" err="1"/>
              <a:t>colah.github.io</a:t>
            </a:r>
            <a:r>
              <a:rPr lang="en" sz="600" dirty="0"/>
              <a:t>/posts/2015-08-Understanding-LSTMs/</a:t>
            </a:r>
          </a:p>
        </p:txBody>
      </p:sp>
    </p:spTree>
    <p:extLst>
      <p:ext uri="{BB962C8B-B14F-4D97-AF65-F5344CB8AC3E}">
        <p14:creationId xmlns:p14="http://schemas.microsoft.com/office/powerpoint/2010/main" val="1294095262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 noProof="0" dirty="0" smtClean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Word2Vec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44691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 smtClean="0"/>
              <a:t>4000</a:t>
            </a:r>
            <a:r>
              <a:rPr kumimoji="1" lang="ko-KR" altLang="en-US" dirty="0" smtClean="0"/>
              <a:t>개의 단어들이 있다면</a:t>
            </a:r>
            <a:r>
              <a:rPr kumimoji="1" lang="en-US" altLang="ko-KR" dirty="0" smtClean="0"/>
              <a:t>,</a:t>
            </a:r>
            <a:r>
              <a:rPr kumimoji="1" lang="ko-KR" altLang="en-US" dirty="0" smtClean="0"/>
              <a:t> 무식하게 </a:t>
            </a:r>
            <a:r>
              <a:rPr kumimoji="1" lang="en-US" altLang="ko-KR" dirty="0" smtClean="0"/>
              <a:t>one-hot </a:t>
            </a:r>
            <a:r>
              <a:rPr kumimoji="1" lang="ko-KR" altLang="en-US" dirty="0" smtClean="0"/>
              <a:t>벡터로 표현하면 </a:t>
            </a:r>
            <a:r>
              <a:rPr kumimoji="1" lang="en-US" altLang="ko-KR" dirty="0" smtClean="0"/>
              <a:t>4000</a:t>
            </a:r>
            <a:r>
              <a:rPr kumimoji="1" lang="ko-KR" altLang="en-US" dirty="0" smtClean="0"/>
              <a:t>차원</a:t>
            </a:r>
            <a:r>
              <a:rPr kumimoji="1" lang="en-US" altLang="ko-KR" dirty="0" smtClean="0"/>
              <a:t>.</a:t>
            </a:r>
          </a:p>
          <a:p>
            <a:r>
              <a:rPr kumimoji="1" lang="ko-KR" altLang="en-US" dirty="0" smtClean="0"/>
              <a:t>이를 적은 차원으로 표현해 보자</a:t>
            </a:r>
            <a:r>
              <a:rPr kumimoji="1" lang="en-US" altLang="ko-KR" dirty="0" smtClean="0"/>
              <a:t>.</a:t>
            </a:r>
          </a:p>
          <a:p>
            <a:endParaRPr kumimoji="1" lang="en-US" altLang="ko-KR" dirty="0"/>
          </a:p>
          <a:p>
            <a:r>
              <a:rPr kumimoji="1" lang="en-US" altLang="ko-KR" dirty="0" smtClean="0"/>
              <a:t>4000</a:t>
            </a:r>
            <a:r>
              <a:rPr kumimoji="1" lang="ko-KR" altLang="en-US" dirty="0" smtClean="0"/>
              <a:t>차원을 </a:t>
            </a:r>
            <a:r>
              <a:rPr kumimoji="1" lang="en-US" altLang="ko-KR" dirty="0" smtClean="0"/>
              <a:t>100</a:t>
            </a:r>
            <a:r>
              <a:rPr kumimoji="1" lang="ko-KR" altLang="en-US" dirty="0" smtClean="0"/>
              <a:t>차원 처럼</a:t>
            </a:r>
            <a:r>
              <a:rPr kumimoji="1" lang="en-US" altLang="ko-KR" dirty="0" smtClean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단어를 표현하는 방법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8297" y="4205201"/>
            <a:ext cx="4503174" cy="1894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345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구조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2039052"/>
            <a:ext cx="7835900" cy="4216400"/>
          </a:xfrm>
          <a:prstGeom prst="rect">
            <a:avLst/>
          </a:prstGeom>
        </p:spPr>
      </p:pic>
      <p:sp>
        <p:nvSpPr>
          <p:cNvPr id="6" name="Shape 804"/>
          <p:cNvSpPr txBox="1"/>
          <p:nvPr/>
        </p:nvSpPr>
        <p:spPr>
          <a:xfrm>
            <a:off x="5476569" y="6143897"/>
            <a:ext cx="2615380" cy="1754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/>
              <a:t>https://www.slideshare.net/JunKim22/spark-zeppelin-77273056</a:t>
            </a:r>
            <a:endParaRPr lang="en" sz="600" dirty="0"/>
          </a:p>
        </p:txBody>
      </p:sp>
    </p:spTree>
    <p:extLst>
      <p:ext uri="{BB962C8B-B14F-4D97-AF65-F5344CB8AC3E}">
        <p14:creationId xmlns:p14="http://schemas.microsoft.com/office/powerpoint/2010/main" val="1369687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 smtClean="0"/>
              <a:t>작은 차원으로 임베딩된 결과는 단어간의 관계를 갖는다</a:t>
            </a:r>
            <a:r>
              <a:rPr kumimoji="1" lang="en-US" altLang="ko-KR" dirty="0" smtClean="0"/>
              <a:t>.</a:t>
            </a:r>
          </a:p>
          <a:p>
            <a:endParaRPr kumimoji="1" lang="en-US" altLang="ko-KR" dirty="0"/>
          </a:p>
          <a:p>
            <a:endParaRPr kumimoji="1" lang="en-US" altLang="ko-KR" dirty="0" smtClean="0"/>
          </a:p>
          <a:p>
            <a:r>
              <a:rPr kumimoji="1" lang="en-US" altLang="ko-KR" dirty="0" smtClean="0"/>
              <a:t>man : woman = king : queen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임베딩된 결과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hape 804"/>
          <p:cNvSpPr txBox="1"/>
          <p:nvPr/>
        </p:nvSpPr>
        <p:spPr>
          <a:xfrm>
            <a:off x="5476569" y="6143897"/>
            <a:ext cx="2615380" cy="1754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http://www.lifestyletrading101.com/word2vec-deep-learning/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0285" y="2778828"/>
            <a:ext cx="3538071" cy="3301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701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noProof="0" dirty="0" smtClean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강화학습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677772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강화 학습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6102" y="2633412"/>
            <a:ext cx="5934202" cy="2831596"/>
          </a:xfrm>
          <a:prstGeom prst="rect">
            <a:avLst/>
          </a:prstGeom>
        </p:spPr>
      </p:pic>
      <p:sp>
        <p:nvSpPr>
          <p:cNvPr id="8" name="Shape 818"/>
          <p:cNvSpPr txBox="1"/>
          <p:nvPr/>
        </p:nvSpPr>
        <p:spPr>
          <a:xfrm>
            <a:off x="6729984" y="6146976"/>
            <a:ext cx="2244195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https://</a:t>
            </a:r>
            <a:r>
              <a:rPr lang="en" sz="600" dirty="0" err="1"/>
              <a:t>www.slideshare.net</a:t>
            </a:r>
            <a:r>
              <a:rPr lang="en" sz="600" dirty="0"/>
              <a:t>/carpedm20/reinforcement-learning-an-introduction-64037079</a:t>
            </a:r>
          </a:p>
        </p:txBody>
      </p:sp>
    </p:spTree>
    <p:extLst>
      <p:ext uri="{BB962C8B-B14F-4D97-AF65-F5344CB8AC3E}">
        <p14:creationId xmlns:p14="http://schemas.microsoft.com/office/powerpoint/2010/main" val="8535880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/>
              <a:t>분류해 놓은 것을 확인해 보니 크기가 큰데도</a:t>
            </a:r>
            <a:r>
              <a:rPr kumimoji="1" lang="en-US" altLang="ko-KR"/>
              <a:t>,</a:t>
            </a:r>
            <a:r>
              <a:rPr kumimoji="1" lang="ko-KR" altLang="en-US"/>
              <a:t> 색깔이 덜 빨깐 사과가 있다</a:t>
            </a:r>
            <a:r>
              <a:rPr kumimoji="1" lang="en-US" altLang="ko-KR"/>
              <a:t>.</a:t>
            </a:r>
          </a:p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사과 분류 적용 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5" name="Shape 323"/>
          <p:cNvCxnSpPr/>
          <p:nvPr/>
        </p:nvCxnSpPr>
        <p:spPr>
          <a:xfrm rot="10800000" flipH="1">
            <a:off x="1643395" y="5756604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324"/>
          <p:cNvSpPr txBox="1"/>
          <p:nvPr/>
        </p:nvSpPr>
        <p:spPr>
          <a:xfrm>
            <a:off x="6780495" y="5725579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크다</a:t>
            </a:r>
          </a:p>
        </p:txBody>
      </p:sp>
      <p:sp>
        <p:nvSpPr>
          <p:cNvPr id="7" name="Shape 325"/>
          <p:cNvSpPr txBox="1"/>
          <p:nvPr/>
        </p:nvSpPr>
        <p:spPr>
          <a:xfrm>
            <a:off x="1524170" y="5765454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작다</a:t>
            </a:r>
          </a:p>
        </p:txBody>
      </p:sp>
      <p:sp>
        <p:nvSpPr>
          <p:cNvPr id="14" name="Shape 332"/>
          <p:cNvSpPr txBox="1"/>
          <p:nvPr/>
        </p:nvSpPr>
        <p:spPr>
          <a:xfrm>
            <a:off x="2029968" y="4448679"/>
            <a:ext cx="122610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안익은거</a:t>
            </a:r>
          </a:p>
        </p:txBody>
      </p:sp>
      <p:sp>
        <p:nvSpPr>
          <p:cNvPr id="15" name="Shape 333"/>
          <p:cNvSpPr txBox="1"/>
          <p:nvPr/>
        </p:nvSpPr>
        <p:spPr>
          <a:xfrm>
            <a:off x="5534370" y="4448679"/>
            <a:ext cx="9846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익은거</a:t>
            </a:r>
          </a:p>
        </p:txBody>
      </p:sp>
      <p:grpSp>
        <p:nvGrpSpPr>
          <p:cNvPr id="38" name="그룹 37"/>
          <p:cNvGrpSpPr/>
          <p:nvPr/>
        </p:nvGrpSpPr>
        <p:grpSpPr>
          <a:xfrm>
            <a:off x="1973115" y="5192535"/>
            <a:ext cx="5136155" cy="286288"/>
            <a:chOff x="1973115" y="5192535"/>
            <a:chExt cx="5136155" cy="286288"/>
          </a:xfrm>
        </p:grpSpPr>
        <p:sp>
          <p:nvSpPr>
            <p:cNvPr id="39" name="Shape 326"/>
            <p:cNvSpPr/>
            <p:nvPr/>
          </p:nvSpPr>
          <p:spPr>
            <a:xfrm>
              <a:off x="6128401" y="5210185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0" name="Shape 327"/>
            <p:cNvSpPr/>
            <p:nvPr/>
          </p:nvSpPr>
          <p:spPr>
            <a:xfrm>
              <a:off x="2512995" y="5203179"/>
              <a:ext cx="289200" cy="261000"/>
            </a:xfrm>
            <a:prstGeom prst="flowChartConnector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1" name="Shape 328"/>
            <p:cNvSpPr/>
            <p:nvPr/>
          </p:nvSpPr>
          <p:spPr>
            <a:xfrm>
              <a:off x="3646939" y="5210185"/>
              <a:ext cx="289200" cy="261000"/>
            </a:xfrm>
            <a:prstGeom prst="flowChartConnector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2" name="Shape 329"/>
            <p:cNvSpPr/>
            <p:nvPr/>
          </p:nvSpPr>
          <p:spPr>
            <a:xfrm>
              <a:off x="4762176" y="5210185"/>
              <a:ext cx="289200" cy="261000"/>
            </a:xfrm>
            <a:prstGeom prst="flowChartConnector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3" name="Shape 330"/>
            <p:cNvSpPr/>
            <p:nvPr/>
          </p:nvSpPr>
          <p:spPr>
            <a:xfrm>
              <a:off x="5368626" y="5210185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4" name="Shape 331"/>
            <p:cNvSpPr/>
            <p:nvPr/>
          </p:nvSpPr>
          <p:spPr>
            <a:xfrm>
              <a:off x="4000551" y="5192535"/>
              <a:ext cx="289200" cy="261000"/>
            </a:xfrm>
            <a:prstGeom prst="flowChartConnector">
              <a:avLst/>
            </a:prstGeom>
            <a:solidFill>
              <a:srgbClr val="CFE2F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5" name="Shape 334"/>
            <p:cNvSpPr/>
            <p:nvPr/>
          </p:nvSpPr>
          <p:spPr>
            <a:xfrm>
              <a:off x="6476395" y="5203179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6" name="Shape 335"/>
            <p:cNvSpPr/>
            <p:nvPr/>
          </p:nvSpPr>
          <p:spPr>
            <a:xfrm>
              <a:off x="6820070" y="5203179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7" name="Shape 336"/>
            <p:cNvSpPr/>
            <p:nvPr/>
          </p:nvSpPr>
          <p:spPr>
            <a:xfrm>
              <a:off x="2959370" y="5203179"/>
              <a:ext cx="289200" cy="261000"/>
            </a:xfrm>
            <a:prstGeom prst="flowChartConnector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8" name="Shape 337"/>
            <p:cNvSpPr/>
            <p:nvPr/>
          </p:nvSpPr>
          <p:spPr>
            <a:xfrm>
              <a:off x="1973115" y="5217823"/>
              <a:ext cx="289200" cy="261000"/>
            </a:xfrm>
            <a:prstGeom prst="flowChartConnector">
              <a:avLst/>
            </a:prstGeom>
            <a:solidFill>
              <a:srgbClr val="CFE2F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9" name="Shape 338"/>
            <p:cNvSpPr/>
            <p:nvPr/>
          </p:nvSpPr>
          <p:spPr>
            <a:xfrm>
              <a:off x="4327445" y="5203179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0" name="Shape 339"/>
            <p:cNvSpPr/>
            <p:nvPr/>
          </p:nvSpPr>
          <p:spPr>
            <a:xfrm>
              <a:off x="5762463" y="5217823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1" name="Shape 340"/>
            <p:cNvSpPr/>
            <p:nvPr/>
          </p:nvSpPr>
          <p:spPr>
            <a:xfrm>
              <a:off x="3345004" y="5217823"/>
              <a:ext cx="289200" cy="261000"/>
            </a:xfrm>
            <a:prstGeom prst="flowChartConnector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2" name="Shape 341"/>
            <p:cNvSpPr/>
            <p:nvPr/>
          </p:nvSpPr>
          <p:spPr>
            <a:xfrm>
              <a:off x="4150645" y="5203179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969400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589628" y="1837706"/>
            <a:ext cx="7886700" cy="4351338"/>
          </a:xfrm>
        </p:spPr>
        <p:txBody>
          <a:bodyPr/>
          <a:lstStyle/>
          <a:p>
            <a:r>
              <a:rPr kumimoji="1" lang="ko-KR" altLang="en-US" dirty="0" smtClean="0"/>
              <a:t>강화학습에 </a:t>
            </a:r>
            <a:r>
              <a:rPr kumimoji="1" lang="en-US" altLang="ko-KR" dirty="0" smtClean="0"/>
              <a:t>DNN</a:t>
            </a:r>
            <a:r>
              <a:rPr kumimoji="1" lang="ko-KR" altLang="en-US" dirty="0" smtClean="0"/>
              <a:t>을 사용한 것</a:t>
            </a:r>
            <a:r>
              <a:rPr kumimoji="1" lang="en-US" altLang="ko-KR" dirty="0" smtClean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DQN(Deep Q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/>
              <a:t>Network)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26" t="13186" b="26889"/>
          <a:stretch/>
        </p:blipFill>
        <p:spPr>
          <a:xfrm>
            <a:off x="3154039" y="4356653"/>
            <a:ext cx="4628147" cy="225310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2521" y="4356653"/>
            <a:ext cx="1698232" cy="1698232"/>
          </a:xfrm>
          <a:prstGeom prst="rect">
            <a:avLst/>
          </a:prstGeom>
        </p:spPr>
      </p:pic>
      <p:sp>
        <p:nvSpPr>
          <p:cNvPr id="7" name="Content Placeholder 4"/>
          <p:cNvSpPr txBox="1">
            <a:spLocks/>
          </p:cNvSpPr>
          <p:nvPr/>
        </p:nvSpPr>
        <p:spPr>
          <a:xfrm>
            <a:off x="4665343" y="3119563"/>
            <a:ext cx="1608314" cy="569792"/>
          </a:xfrm>
          <a:prstGeom prst="rect">
            <a:avLst/>
          </a:prstGeom>
          <a:solidFill>
            <a:srgbClr val="F7F7F7"/>
          </a:solidFill>
        </p:spPr>
        <p:txBody>
          <a:bodyPr anchor="ctr"/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/>
              <a:buChar char="•"/>
              <a:defRPr sz="2800" b="0" i="0" kern="1200">
                <a:solidFill>
                  <a:srgbClr val="383D40"/>
                </a:solidFill>
                <a:latin typeface="SeoulNamsan M" charset="-127"/>
                <a:ea typeface="SeoulNamsan M" charset="-127"/>
                <a:cs typeface="SeoulNamsan M" charset="-127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2400" b="0" i="0" kern="1200">
                <a:solidFill>
                  <a:srgbClr val="383D40"/>
                </a:solidFill>
                <a:latin typeface="SeoulNamsan M" charset="-127"/>
                <a:ea typeface="SeoulNamsan M" charset="-127"/>
                <a:cs typeface="SeoulNamsan M" charset="-127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2000" b="0" i="0" kern="1200">
                <a:solidFill>
                  <a:srgbClr val="383D40"/>
                </a:solidFill>
                <a:latin typeface="SeoulNamsan M" charset="-127"/>
                <a:ea typeface="SeoulNamsan M" charset="-127"/>
                <a:cs typeface="SeoulNamsan M" charset="-127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rgbClr val="383D40"/>
                </a:solidFill>
                <a:latin typeface="SeoulNamsan M" charset="-127"/>
                <a:ea typeface="SeoulNamsan M" charset="-127"/>
                <a:cs typeface="SeoulNamsan M" charset="-127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rgbClr val="383D40"/>
                </a:solidFill>
                <a:latin typeface="SeoulNamsan M" charset="-127"/>
                <a:ea typeface="SeoulNamsan M" charset="-127"/>
                <a:cs typeface="SeoulNamsan M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US" sz="1350" dirty="0">
                <a:solidFill>
                  <a:srgbClr val="4D5459"/>
                </a:solidFill>
              </a:rPr>
              <a:t>Environment</a:t>
            </a:r>
          </a:p>
        </p:txBody>
      </p:sp>
      <p:sp>
        <p:nvSpPr>
          <p:cNvPr id="8" name="Content Placeholder 4"/>
          <p:cNvSpPr txBox="1">
            <a:spLocks/>
          </p:cNvSpPr>
          <p:nvPr/>
        </p:nvSpPr>
        <p:spPr>
          <a:xfrm>
            <a:off x="5057548" y="2242860"/>
            <a:ext cx="823904" cy="495659"/>
          </a:xfrm>
          <a:prstGeom prst="rect">
            <a:avLst/>
          </a:prstGeom>
          <a:solidFill>
            <a:srgbClr val="F7F7F7"/>
          </a:solidFill>
        </p:spPr>
        <p:txBody>
          <a:bodyPr vert="horz" lIns="68580" tIns="34290" rIns="68580" bIns="3429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/>
              <a:buNone/>
              <a:defRPr kumimoji="1" lang="en-US" altLang="en-US" sz="6000" b="0" i="0" kern="1200" dirty="0" smtClean="0">
                <a:solidFill>
                  <a:srgbClr val="838F96"/>
                </a:solidFill>
                <a:latin typeface="SeoulNamsan B" charset="-127"/>
                <a:ea typeface="SeoulNamsan B" charset="-127"/>
                <a:cs typeface="SeoulNamsan B" charset="-127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2400" b="0" i="0" kern="1200">
                <a:solidFill>
                  <a:srgbClr val="383D40"/>
                </a:solidFill>
                <a:latin typeface="SeoulNamsan M" charset="-127"/>
                <a:ea typeface="SeoulNamsan M" charset="-127"/>
                <a:cs typeface="SeoulNamsan M" charset="-127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2000" b="0" i="0" kern="1200">
                <a:solidFill>
                  <a:srgbClr val="383D40"/>
                </a:solidFill>
                <a:latin typeface="SeoulNamsan M" charset="-127"/>
                <a:ea typeface="SeoulNamsan M" charset="-127"/>
                <a:cs typeface="SeoulNamsan M" charset="-127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rgbClr val="383D40"/>
                </a:solidFill>
                <a:latin typeface="SeoulNamsan M" charset="-127"/>
                <a:ea typeface="SeoulNamsan M" charset="-127"/>
                <a:cs typeface="SeoulNamsan M" charset="-127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rgbClr val="383D40"/>
                </a:solidFill>
                <a:latin typeface="SeoulNamsan M" charset="-127"/>
                <a:ea typeface="SeoulNamsan M" charset="-127"/>
                <a:cs typeface="SeoulNamsan M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</a:pPr>
            <a:r>
              <a:rPr lang="en-US" sz="1350" dirty="0">
                <a:solidFill>
                  <a:srgbClr val="4D5459"/>
                </a:solidFill>
              </a:rPr>
              <a:t>Agent</a:t>
            </a:r>
            <a:endParaRPr lang="en-US" sz="675" dirty="0">
              <a:solidFill>
                <a:srgbClr val="4D5459"/>
              </a:solidFill>
            </a:endParaRPr>
          </a:p>
        </p:txBody>
      </p:sp>
      <p:cxnSp>
        <p:nvCxnSpPr>
          <p:cNvPr id="9" name="Elbow Connector 15"/>
          <p:cNvCxnSpPr/>
          <p:nvPr/>
        </p:nvCxnSpPr>
        <p:spPr>
          <a:xfrm>
            <a:off x="5881452" y="2490689"/>
            <a:ext cx="392206" cy="913770"/>
          </a:xfrm>
          <a:prstGeom prst="bentConnector3">
            <a:avLst>
              <a:gd name="adj1" fmla="val 221692"/>
            </a:avLst>
          </a:prstGeom>
          <a:ln w="381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976" r="18886"/>
          <a:stretch/>
        </p:blipFill>
        <p:spPr>
          <a:xfrm>
            <a:off x="3154037" y="6189589"/>
            <a:ext cx="4569368" cy="425153"/>
          </a:xfrm>
          <a:prstGeom prst="rect">
            <a:avLst/>
          </a:prstGeom>
        </p:spPr>
      </p:pic>
      <p:grpSp>
        <p:nvGrpSpPr>
          <p:cNvPr id="11" name="Group 3"/>
          <p:cNvGrpSpPr/>
          <p:nvPr/>
        </p:nvGrpSpPr>
        <p:grpSpPr>
          <a:xfrm>
            <a:off x="3154038" y="5086130"/>
            <a:ext cx="4628148" cy="1530274"/>
            <a:chOff x="3190966" y="4045844"/>
            <a:chExt cx="6170864" cy="2040365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3682" y="5339734"/>
              <a:ext cx="771358" cy="746475"/>
            </a:xfrm>
            <a:prstGeom prst="rect">
              <a:avLst/>
            </a:prstGeom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05040" y="5339734"/>
              <a:ext cx="771358" cy="746475"/>
            </a:xfrm>
            <a:prstGeom prst="rect">
              <a:avLst/>
            </a:prstGeom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76398" y="5339734"/>
              <a:ext cx="771358" cy="746475"/>
            </a:xfrm>
            <a:prstGeom prst="rect">
              <a:avLst/>
            </a:prstGeom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47756" y="5339734"/>
              <a:ext cx="771358" cy="746475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62324" y="5335302"/>
              <a:ext cx="771358" cy="746475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58317" y="4045844"/>
              <a:ext cx="933094" cy="1293890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19114" y="5330869"/>
              <a:ext cx="771358" cy="746475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90966" y="5330869"/>
              <a:ext cx="771358" cy="746475"/>
            </a:xfrm>
            <a:prstGeom prst="rect">
              <a:avLst/>
            </a:prstGeom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90472" y="5330869"/>
              <a:ext cx="771358" cy="746475"/>
            </a:xfrm>
            <a:prstGeom prst="rect">
              <a:avLst/>
            </a:prstGeom>
          </p:spPr>
        </p:pic>
      </p:grpSp>
      <p:pic>
        <p:nvPicPr>
          <p:cNvPr id="21" name="그림 32"/>
          <p:cNvPicPr>
            <a:picLocks noChangeAspect="1"/>
          </p:cNvPicPr>
          <p:nvPr/>
        </p:nvPicPr>
        <p:blipFill>
          <a:blip r:embed="rId6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8863" y="5224474"/>
            <a:ext cx="457198" cy="438148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7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589"/>
          <a:stretch/>
        </p:blipFill>
        <p:spPr>
          <a:xfrm>
            <a:off x="3670434" y="4025235"/>
            <a:ext cx="1205602" cy="168825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ontent Placeholder 4"/>
              <p:cNvSpPr txBox="1">
                <a:spLocks/>
              </p:cNvSpPr>
              <p:nvPr/>
            </p:nvSpPr>
            <p:spPr>
              <a:xfrm>
                <a:off x="6890448" y="2815014"/>
                <a:ext cx="1144748" cy="217627"/>
              </a:xfrm>
              <a:prstGeom prst="rect">
                <a:avLst/>
              </a:prstGeom>
              <a:noFill/>
            </p:spPr>
            <p:txBody>
              <a:bodyPr vert="horz" lIns="68580" tIns="34290" rIns="68580" bIns="34290" rtlCol="0" anchor="ctr">
                <a:noAutofit/>
              </a:bodyPr>
              <a:lstStyle>
                <a:lvl1pPr marL="228600" indent="-228600" algn="l" defTabSz="914400" rtl="0" eaLnBrk="1" latinLnBrk="1" hangingPunct="1">
                  <a:lnSpc>
                    <a:spcPct val="150000"/>
                  </a:lnSpc>
                  <a:spcBef>
                    <a:spcPts val="1000"/>
                  </a:spcBef>
                  <a:buFont typeface="Arial"/>
                  <a:buChar char="•"/>
                  <a:defRPr kumimoji="1" lang="en-US" altLang="en-US" sz="6000" b="0" i="0" kern="1200" dirty="0" smtClean="0">
                    <a:solidFill>
                      <a:srgbClr val="838F96"/>
                    </a:solidFill>
                    <a:latin typeface="SeoulNamsan B" charset="-127"/>
                    <a:ea typeface="SeoulNamsan B" charset="-127"/>
                    <a:cs typeface="SeoulNamsan B" charset="-127"/>
                  </a:defRPr>
                </a:lvl1pPr>
                <a:lvl2pPr marL="6858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/>
                  <a:buChar char="•"/>
                  <a:defRPr sz="2400" b="0" i="0" kern="1200">
                    <a:solidFill>
                      <a:srgbClr val="383D40"/>
                    </a:solidFill>
                    <a:latin typeface="SeoulNamsan M" charset="-127"/>
                    <a:ea typeface="SeoulNamsan M" charset="-127"/>
                    <a:cs typeface="SeoulNamsan M" charset="-127"/>
                  </a:defRPr>
                </a:lvl2pPr>
                <a:lvl3pPr marL="11430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/>
                  <a:buChar char="•"/>
                  <a:defRPr sz="2000" b="0" i="0" kern="1200">
                    <a:solidFill>
                      <a:srgbClr val="383D40"/>
                    </a:solidFill>
                    <a:latin typeface="SeoulNamsan M" charset="-127"/>
                    <a:ea typeface="SeoulNamsan M" charset="-127"/>
                    <a:cs typeface="SeoulNamsan M" charset="-127"/>
                  </a:defRPr>
                </a:lvl3pPr>
                <a:lvl4pPr marL="16002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/>
                  <a:buChar char="•"/>
                  <a:defRPr sz="1800" b="0" i="0" kern="1200">
                    <a:solidFill>
                      <a:srgbClr val="383D40"/>
                    </a:solidFill>
                    <a:latin typeface="SeoulNamsan M" charset="-127"/>
                    <a:ea typeface="SeoulNamsan M" charset="-127"/>
                    <a:cs typeface="SeoulNamsan M" charset="-127"/>
                  </a:defRPr>
                </a:lvl4pPr>
                <a:lvl5pPr marL="20574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/>
                  <a:buChar char="•"/>
                  <a:defRPr sz="1800" b="0" i="0" kern="1200">
                    <a:solidFill>
                      <a:srgbClr val="383D40"/>
                    </a:solidFill>
                    <a:latin typeface="SeoulNamsan M" charset="-127"/>
                    <a:ea typeface="SeoulNamsan M" charset="-127"/>
                    <a:cs typeface="SeoulNamsan M" charset="-127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altLang="ko-KR" sz="1200" dirty="0">
                    <a:solidFill>
                      <a:srgbClr val="4D5459"/>
                    </a:solidFill>
                  </a:rPr>
                  <a:t>Action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i="1">
                            <a:solidFill>
                              <a:srgbClr val="4D5459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ko-KR" sz="1200" i="1">
                            <a:solidFill>
                              <a:srgbClr val="4D5459"/>
                            </a:solidFill>
                            <a:latin typeface="Cambria Math" charset="0"/>
                          </a:rPr>
                          <m:t>𝑎</m:t>
                        </m:r>
                      </m:e>
                      <m:sub>
                        <m:r>
                          <a:rPr lang="en-US" altLang="ko-KR" sz="1200" i="1">
                            <a:solidFill>
                              <a:srgbClr val="4D5459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altLang="ko-KR" sz="1200" i="1">
                        <a:solidFill>
                          <a:srgbClr val="4D5459"/>
                        </a:solidFill>
                        <a:latin typeface="Cambria Math" charset="0"/>
                      </a:rPr>
                      <m:t>=2</m:t>
                    </m:r>
                  </m:oMath>
                </a14:m>
                <a:endParaRPr lang="ko-KR" altLang="en-US" sz="1200" dirty="0">
                  <a:solidFill>
                    <a:srgbClr val="4D5459"/>
                  </a:solidFill>
                </a:endParaRPr>
              </a:p>
            </p:txBody>
          </p:sp>
        </mc:Choice>
        <mc:Fallback xmlns="">
          <p:sp>
            <p:nvSpPr>
              <p:cNvPr id="23" name="Content Placeholder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0448" y="2815014"/>
                <a:ext cx="1144748" cy="217627"/>
              </a:xfrm>
              <a:prstGeom prst="rect">
                <a:avLst/>
              </a:prstGeom>
              <a:blipFill rotWithShape="0">
                <a:blip r:embed="rId8"/>
                <a:stretch>
                  <a:fillRect l="-2128" t="-14286" b="-371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Elbow Connector 17"/>
          <p:cNvCxnSpPr/>
          <p:nvPr/>
        </p:nvCxnSpPr>
        <p:spPr>
          <a:xfrm rot="10800000" flipH="1">
            <a:off x="4665342" y="2434717"/>
            <a:ext cx="392206" cy="1027074"/>
          </a:xfrm>
          <a:prstGeom prst="bentConnector4">
            <a:avLst>
              <a:gd name="adj1" fmla="val -158238"/>
              <a:gd name="adj2" fmla="val 99594"/>
            </a:avLst>
          </a:prstGeom>
          <a:ln w="381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ontent Placeholder 4"/>
              <p:cNvSpPr txBox="1">
                <a:spLocks/>
              </p:cNvSpPr>
              <p:nvPr/>
            </p:nvSpPr>
            <p:spPr>
              <a:xfrm>
                <a:off x="3222385" y="2797619"/>
                <a:ext cx="681092" cy="217627"/>
              </a:xfrm>
              <a:prstGeom prst="rect">
                <a:avLst/>
              </a:prstGeom>
              <a:noFill/>
            </p:spPr>
            <p:txBody>
              <a:bodyPr vert="horz" lIns="68580" tIns="34290" rIns="68580" bIns="34290" rtlCol="0" anchor="ctr">
                <a:noAutofit/>
              </a:bodyPr>
              <a:lstStyle>
                <a:lvl1pPr marL="228600" indent="-228600" algn="l" defTabSz="914400" rtl="0" eaLnBrk="1" latinLnBrk="1" hangingPunct="1">
                  <a:lnSpc>
                    <a:spcPct val="150000"/>
                  </a:lnSpc>
                  <a:spcBef>
                    <a:spcPts val="1000"/>
                  </a:spcBef>
                  <a:buFont typeface="Arial"/>
                  <a:buChar char="•"/>
                  <a:defRPr kumimoji="1" lang="en-US" altLang="en-US" sz="6000" b="0" i="0" kern="1200" dirty="0" smtClean="0">
                    <a:solidFill>
                      <a:srgbClr val="838F96"/>
                    </a:solidFill>
                    <a:latin typeface="SeoulNamsan B" charset="-127"/>
                    <a:ea typeface="SeoulNamsan B" charset="-127"/>
                    <a:cs typeface="SeoulNamsan B" charset="-127"/>
                  </a:defRPr>
                </a:lvl1pPr>
                <a:lvl2pPr marL="6858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/>
                  <a:buChar char="•"/>
                  <a:defRPr sz="2400" b="0" i="0" kern="1200">
                    <a:solidFill>
                      <a:srgbClr val="383D40"/>
                    </a:solidFill>
                    <a:latin typeface="SeoulNamsan M" charset="-127"/>
                    <a:ea typeface="SeoulNamsan M" charset="-127"/>
                    <a:cs typeface="SeoulNamsan M" charset="-127"/>
                  </a:defRPr>
                </a:lvl2pPr>
                <a:lvl3pPr marL="11430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/>
                  <a:buChar char="•"/>
                  <a:defRPr sz="2000" b="0" i="0" kern="1200">
                    <a:solidFill>
                      <a:srgbClr val="383D40"/>
                    </a:solidFill>
                    <a:latin typeface="SeoulNamsan M" charset="-127"/>
                    <a:ea typeface="SeoulNamsan M" charset="-127"/>
                    <a:cs typeface="SeoulNamsan M" charset="-127"/>
                  </a:defRPr>
                </a:lvl3pPr>
                <a:lvl4pPr marL="16002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/>
                  <a:buChar char="•"/>
                  <a:defRPr sz="1800" b="0" i="0" kern="1200">
                    <a:solidFill>
                      <a:srgbClr val="383D40"/>
                    </a:solidFill>
                    <a:latin typeface="SeoulNamsan M" charset="-127"/>
                    <a:ea typeface="SeoulNamsan M" charset="-127"/>
                    <a:cs typeface="SeoulNamsan M" charset="-127"/>
                  </a:defRPr>
                </a:lvl4pPr>
                <a:lvl5pPr marL="20574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/>
                  <a:buChar char="•"/>
                  <a:defRPr sz="1800" b="0" i="0" kern="1200">
                    <a:solidFill>
                      <a:srgbClr val="383D40"/>
                    </a:solidFill>
                    <a:latin typeface="SeoulNamsan M" charset="-127"/>
                    <a:ea typeface="SeoulNamsan M" charset="-127"/>
                    <a:cs typeface="SeoulNamsan M" charset="-127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00000"/>
                  </a:lnSpc>
                  <a:buNone/>
                </a:pPr>
                <a:r>
                  <a:rPr lang="en-US" altLang="ko-KR" sz="1200" dirty="0">
                    <a:solidFill>
                      <a:srgbClr val="4D5459"/>
                    </a:solidFill>
                  </a:rPr>
                  <a:t>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i="1">
                            <a:solidFill>
                              <a:srgbClr val="4D5459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ko-KR" sz="1200" i="1">
                            <a:solidFill>
                              <a:srgbClr val="4D5459"/>
                            </a:solidFill>
                            <a:latin typeface="Cambria Math" charset="0"/>
                          </a:rPr>
                          <m:t>𝑠</m:t>
                        </m:r>
                      </m:e>
                      <m:sub>
                        <m:r>
                          <a:rPr lang="en-US" altLang="ko-KR" sz="1200" i="1">
                            <a:solidFill>
                              <a:srgbClr val="4D5459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endParaRPr lang="ko-KR" altLang="en-US" sz="1200" dirty="0">
                  <a:solidFill>
                    <a:srgbClr val="4D5459"/>
                  </a:solidFill>
                </a:endParaRPr>
              </a:p>
            </p:txBody>
          </p:sp>
        </mc:Choice>
        <mc:Fallback xmlns="">
          <p:sp>
            <p:nvSpPr>
              <p:cNvPr id="25" name="Content Placeholder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2385" y="2797619"/>
                <a:ext cx="681092" cy="217627"/>
              </a:xfrm>
              <a:prstGeom prst="rect">
                <a:avLst/>
              </a:prstGeom>
              <a:blipFill rotWithShape="0">
                <a:blip r:embed="rId9"/>
                <a:stretch>
                  <a:fillRect t="-13889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Elbow Connector 16"/>
          <p:cNvCxnSpPr/>
          <p:nvPr/>
        </p:nvCxnSpPr>
        <p:spPr>
          <a:xfrm rot="10800000" flipH="1">
            <a:off x="4665342" y="2549380"/>
            <a:ext cx="392206" cy="792014"/>
          </a:xfrm>
          <a:prstGeom prst="bentConnector4">
            <a:avLst>
              <a:gd name="adj1" fmla="val -129002"/>
              <a:gd name="adj2" fmla="val 99836"/>
            </a:avLst>
          </a:prstGeom>
          <a:ln w="19050">
            <a:solidFill>
              <a:schemeClr val="bg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1"/>
          <p:cNvSpPr/>
          <p:nvPr/>
        </p:nvSpPr>
        <p:spPr>
          <a:xfrm>
            <a:off x="4288276" y="2712942"/>
            <a:ext cx="1104845" cy="381046"/>
          </a:xfrm>
          <a:prstGeom prst="rect">
            <a:avLst/>
          </a:prstGeom>
          <a:noFill/>
          <a:ln w="19050">
            <a:solidFill>
              <a:srgbClr val="EB5909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SeoulNamsan M" charset="-127"/>
            </a:endParaRPr>
          </a:p>
        </p:txBody>
      </p:sp>
      <p:cxnSp>
        <p:nvCxnSpPr>
          <p:cNvPr id="28" name="꺾인 연결선[E] 27"/>
          <p:cNvCxnSpPr/>
          <p:nvPr/>
        </p:nvCxnSpPr>
        <p:spPr>
          <a:xfrm rot="5400000">
            <a:off x="3709893" y="3938015"/>
            <a:ext cx="1974837" cy="286779"/>
          </a:xfrm>
          <a:prstGeom prst="bentConnector3">
            <a:avLst>
              <a:gd name="adj1" fmla="val 48101"/>
            </a:avLst>
          </a:prstGeom>
          <a:noFill/>
          <a:ln w="19050">
            <a:solidFill>
              <a:schemeClr val="accent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ontent Placeholder 4"/>
              <p:cNvSpPr txBox="1">
                <a:spLocks/>
              </p:cNvSpPr>
              <p:nvPr/>
            </p:nvSpPr>
            <p:spPr>
              <a:xfrm>
                <a:off x="4298881" y="2792989"/>
                <a:ext cx="1094239" cy="217627"/>
              </a:xfrm>
              <a:prstGeom prst="rect">
                <a:avLst/>
              </a:prstGeom>
              <a:noFill/>
            </p:spPr>
            <p:txBody>
              <a:bodyPr vert="horz" lIns="68580" tIns="34290" rIns="68580" bIns="34290" rtlCol="0" anchor="ctr">
                <a:noAutofit/>
              </a:bodyPr>
              <a:lstStyle>
                <a:lvl1pPr marL="228600" indent="-228600" algn="l" defTabSz="914400" rtl="0" eaLnBrk="1" latinLnBrk="1" hangingPunct="1">
                  <a:lnSpc>
                    <a:spcPct val="150000"/>
                  </a:lnSpc>
                  <a:spcBef>
                    <a:spcPts val="1000"/>
                  </a:spcBef>
                  <a:buFont typeface="Arial"/>
                  <a:buChar char="•"/>
                  <a:defRPr kumimoji="1" lang="en-US" altLang="en-US" sz="6000" b="0" i="0" kern="1200" dirty="0" smtClean="0">
                    <a:solidFill>
                      <a:srgbClr val="838F96"/>
                    </a:solidFill>
                    <a:latin typeface="SeoulNamsan B" charset="-127"/>
                    <a:ea typeface="SeoulNamsan B" charset="-127"/>
                    <a:cs typeface="SeoulNamsan B" charset="-127"/>
                  </a:defRPr>
                </a:lvl1pPr>
                <a:lvl2pPr marL="6858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/>
                  <a:buChar char="•"/>
                  <a:defRPr sz="2400" b="0" i="0" kern="1200">
                    <a:solidFill>
                      <a:srgbClr val="383D40"/>
                    </a:solidFill>
                    <a:latin typeface="SeoulNamsan M" charset="-127"/>
                    <a:ea typeface="SeoulNamsan M" charset="-127"/>
                    <a:cs typeface="SeoulNamsan M" charset="-127"/>
                  </a:defRPr>
                </a:lvl2pPr>
                <a:lvl3pPr marL="11430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/>
                  <a:buChar char="•"/>
                  <a:defRPr sz="2000" b="0" i="0" kern="1200">
                    <a:solidFill>
                      <a:srgbClr val="383D40"/>
                    </a:solidFill>
                    <a:latin typeface="SeoulNamsan M" charset="-127"/>
                    <a:ea typeface="SeoulNamsan M" charset="-127"/>
                    <a:cs typeface="SeoulNamsan M" charset="-127"/>
                  </a:defRPr>
                </a:lvl3pPr>
                <a:lvl4pPr marL="16002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/>
                  <a:buChar char="•"/>
                  <a:defRPr sz="1800" b="0" i="0" kern="1200">
                    <a:solidFill>
                      <a:srgbClr val="383D40"/>
                    </a:solidFill>
                    <a:latin typeface="SeoulNamsan M" charset="-127"/>
                    <a:ea typeface="SeoulNamsan M" charset="-127"/>
                    <a:cs typeface="SeoulNamsan M" charset="-127"/>
                  </a:defRPr>
                </a:lvl4pPr>
                <a:lvl5pPr marL="20574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/>
                  <a:buChar char="•"/>
                  <a:defRPr sz="1800" b="0" i="0" kern="1200">
                    <a:solidFill>
                      <a:srgbClr val="383D40"/>
                    </a:solidFill>
                    <a:latin typeface="SeoulNamsan M" charset="-127"/>
                    <a:ea typeface="SeoulNamsan M" charset="-127"/>
                    <a:cs typeface="SeoulNamsan M" charset="-127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altLang="ko-KR" sz="1200" dirty="0">
                    <a:solidFill>
                      <a:srgbClr val="4D5459"/>
                    </a:solidFill>
                  </a:rPr>
                  <a:t>Reward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i="1">
                            <a:solidFill>
                              <a:srgbClr val="0070C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ko-KR" sz="1200" i="1">
                            <a:solidFill>
                              <a:srgbClr val="0070C0"/>
                            </a:solidFill>
                            <a:latin typeface="Cambria Math" charset="0"/>
                          </a:rPr>
                          <m:t>𝑟</m:t>
                        </m:r>
                      </m:e>
                      <m:sub>
                        <m:r>
                          <a:rPr lang="en-US" altLang="ko-KR" sz="1200" i="1">
                            <a:solidFill>
                              <a:srgbClr val="0070C0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altLang="ko-KR" sz="1200" i="1">
                        <a:solidFill>
                          <a:srgbClr val="0070C0"/>
                        </a:solidFill>
                        <a:latin typeface="Cambria Math" charset="0"/>
                      </a:rPr>
                      <m:t>=1</m:t>
                    </m:r>
                  </m:oMath>
                </a14:m>
                <a:endParaRPr lang="ko-KR" altLang="en-US" sz="1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9" name="Content Placeholder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8881" y="2792989"/>
                <a:ext cx="1094239" cy="217627"/>
              </a:xfrm>
              <a:prstGeom prst="rect">
                <a:avLst/>
              </a:prstGeom>
              <a:blipFill rotWithShape="0">
                <a:blip r:embed="rId10"/>
                <a:stretch>
                  <a:fillRect l="-2222" t="-13889" b="-361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ectangle 21"/>
          <p:cNvSpPr/>
          <p:nvPr/>
        </p:nvSpPr>
        <p:spPr>
          <a:xfrm>
            <a:off x="4151779" y="5068824"/>
            <a:ext cx="804287" cy="695842"/>
          </a:xfrm>
          <a:prstGeom prst="rect">
            <a:avLst/>
          </a:prstGeom>
          <a:noFill/>
          <a:ln w="19050">
            <a:solidFill>
              <a:srgbClr val="EB5909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SeoulNamsan M" charset="-127"/>
            </a:endParaRPr>
          </a:p>
        </p:txBody>
      </p:sp>
      <p:grpSp>
        <p:nvGrpSpPr>
          <p:cNvPr id="31" name="그룹 236"/>
          <p:cNvGrpSpPr/>
          <p:nvPr/>
        </p:nvGrpSpPr>
        <p:grpSpPr>
          <a:xfrm>
            <a:off x="1159878" y="2899638"/>
            <a:ext cx="1729500" cy="1589892"/>
            <a:chOff x="4864608" y="2258291"/>
            <a:chExt cx="2290291" cy="2105415"/>
          </a:xfrm>
        </p:grpSpPr>
        <p:sp>
          <p:nvSpPr>
            <p:cNvPr id="32" name="타원 58"/>
            <p:cNvSpPr/>
            <p:nvPr/>
          </p:nvSpPr>
          <p:spPr>
            <a:xfrm>
              <a:off x="5016769" y="2725551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ln w="0"/>
                <a:solidFill>
                  <a:srgbClr val="4D545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33" name="타원 59"/>
            <p:cNvSpPr/>
            <p:nvPr/>
          </p:nvSpPr>
          <p:spPr>
            <a:xfrm>
              <a:off x="5016768" y="3308701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ln w="0"/>
                <a:solidFill>
                  <a:srgbClr val="4D545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34" name="타원 60"/>
            <p:cNvSpPr/>
            <p:nvPr/>
          </p:nvSpPr>
          <p:spPr>
            <a:xfrm>
              <a:off x="5022994" y="3891851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ln w="0"/>
                <a:solidFill>
                  <a:srgbClr val="4D545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35" name="타원 61"/>
            <p:cNvSpPr/>
            <p:nvPr/>
          </p:nvSpPr>
          <p:spPr>
            <a:xfrm>
              <a:off x="5656204" y="4172246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ln w="0"/>
                <a:solidFill>
                  <a:srgbClr val="4D545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36" name="타원 62"/>
            <p:cNvSpPr/>
            <p:nvPr/>
          </p:nvSpPr>
          <p:spPr>
            <a:xfrm>
              <a:off x="5656206" y="2422796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ln w="0"/>
                <a:solidFill>
                  <a:srgbClr val="4D545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37" name="타원 63"/>
            <p:cNvSpPr/>
            <p:nvPr/>
          </p:nvSpPr>
          <p:spPr>
            <a:xfrm>
              <a:off x="5656205" y="3005946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ln w="0"/>
                <a:solidFill>
                  <a:srgbClr val="4D545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38" name="타원 64"/>
            <p:cNvSpPr/>
            <p:nvPr/>
          </p:nvSpPr>
          <p:spPr>
            <a:xfrm>
              <a:off x="5662431" y="3589096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ln w="0"/>
                <a:solidFill>
                  <a:srgbClr val="4D545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39" name="타원 65"/>
            <p:cNvSpPr/>
            <p:nvPr/>
          </p:nvSpPr>
          <p:spPr>
            <a:xfrm>
              <a:off x="6301867" y="4172246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ln w="0"/>
                <a:solidFill>
                  <a:srgbClr val="4D545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40" name="타원 66"/>
            <p:cNvSpPr/>
            <p:nvPr/>
          </p:nvSpPr>
          <p:spPr>
            <a:xfrm>
              <a:off x="6301869" y="2422796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ln w="0"/>
                <a:solidFill>
                  <a:srgbClr val="4D545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41" name="타원 67"/>
            <p:cNvSpPr/>
            <p:nvPr/>
          </p:nvSpPr>
          <p:spPr>
            <a:xfrm>
              <a:off x="6301868" y="3005946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ln w="0"/>
                <a:solidFill>
                  <a:srgbClr val="4D545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42" name="타원 68"/>
            <p:cNvSpPr/>
            <p:nvPr/>
          </p:nvSpPr>
          <p:spPr>
            <a:xfrm>
              <a:off x="6308094" y="3589096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ln w="0"/>
                <a:solidFill>
                  <a:srgbClr val="4D545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43" name="타원 69"/>
            <p:cNvSpPr/>
            <p:nvPr/>
          </p:nvSpPr>
          <p:spPr>
            <a:xfrm>
              <a:off x="6944869" y="2719253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44" name="타원 70"/>
            <p:cNvSpPr/>
            <p:nvPr/>
          </p:nvSpPr>
          <p:spPr>
            <a:xfrm>
              <a:off x="6944868" y="3302403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45" name="타원 71"/>
            <p:cNvSpPr/>
            <p:nvPr/>
          </p:nvSpPr>
          <p:spPr>
            <a:xfrm>
              <a:off x="6951094" y="3885553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grpSp>
          <p:nvGrpSpPr>
            <p:cNvPr id="46" name="그룹 233"/>
            <p:cNvGrpSpPr/>
            <p:nvPr/>
          </p:nvGrpSpPr>
          <p:grpSpPr>
            <a:xfrm>
              <a:off x="5062487" y="2461820"/>
              <a:ext cx="600414" cy="1717121"/>
              <a:chOff x="5062487" y="2461820"/>
              <a:chExt cx="600414" cy="1717121"/>
            </a:xfrm>
          </p:grpSpPr>
          <p:cxnSp>
            <p:nvCxnSpPr>
              <p:cNvPr id="91" name="직선 연결선[R] 75"/>
              <p:cNvCxnSpPr/>
              <p:nvPr/>
            </p:nvCxnSpPr>
            <p:spPr>
              <a:xfrm>
                <a:off x="5062488" y="2748411"/>
                <a:ext cx="593717" cy="280395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직선 연결선[R] 76"/>
              <p:cNvCxnSpPr/>
              <p:nvPr/>
            </p:nvCxnSpPr>
            <p:spPr>
              <a:xfrm>
                <a:off x="5062488" y="2748411"/>
                <a:ext cx="599943" cy="863545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직선 연결선[R] 80"/>
              <p:cNvCxnSpPr/>
              <p:nvPr/>
            </p:nvCxnSpPr>
            <p:spPr>
              <a:xfrm>
                <a:off x="5062488" y="2748411"/>
                <a:ext cx="600411" cy="1430530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직선 연결선[R] 93"/>
              <p:cNvCxnSpPr/>
              <p:nvPr/>
            </p:nvCxnSpPr>
            <p:spPr>
              <a:xfrm flipV="1">
                <a:off x="5062488" y="2461820"/>
                <a:ext cx="600413" cy="286591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직선 연결선[R] 94"/>
              <p:cNvCxnSpPr/>
              <p:nvPr/>
            </p:nvCxnSpPr>
            <p:spPr>
              <a:xfrm flipV="1">
                <a:off x="5062487" y="2461820"/>
                <a:ext cx="600414" cy="869741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직선 연결선[R] 90"/>
              <p:cNvCxnSpPr/>
              <p:nvPr/>
            </p:nvCxnSpPr>
            <p:spPr>
              <a:xfrm flipV="1">
                <a:off x="5062487" y="3028806"/>
                <a:ext cx="593718" cy="302755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직선 연결선[R] 96"/>
              <p:cNvCxnSpPr/>
              <p:nvPr/>
            </p:nvCxnSpPr>
            <p:spPr>
              <a:xfrm>
                <a:off x="5062487" y="3331561"/>
                <a:ext cx="599944" cy="280395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직선 연결선[R] 97"/>
              <p:cNvCxnSpPr/>
              <p:nvPr/>
            </p:nvCxnSpPr>
            <p:spPr>
              <a:xfrm>
                <a:off x="5068713" y="3914711"/>
                <a:ext cx="594186" cy="264230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직선 연결선[R] 100"/>
              <p:cNvCxnSpPr/>
              <p:nvPr/>
            </p:nvCxnSpPr>
            <p:spPr>
              <a:xfrm flipV="1">
                <a:off x="5068713" y="3611956"/>
                <a:ext cx="593718" cy="302755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직선 연결선[R] 99"/>
              <p:cNvCxnSpPr/>
              <p:nvPr/>
            </p:nvCxnSpPr>
            <p:spPr>
              <a:xfrm flipV="1">
                <a:off x="5068713" y="3028806"/>
                <a:ext cx="587492" cy="885905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직선 연결선[R] 106"/>
              <p:cNvCxnSpPr/>
              <p:nvPr/>
            </p:nvCxnSpPr>
            <p:spPr>
              <a:xfrm flipV="1">
                <a:off x="5068713" y="2461820"/>
                <a:ext cx="594188" cy="1452891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직선 연결선[R] 111"/>
              <p:cNvCxnSpPr/>
              <p:nvPr/>
            </p:nvCxnSpPr>
            <p:spPr>
              <a:xfrm>
                <a:off x="5062487" y="3331561"/>
                <a:ext cx="600412" cy="847380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7" name="그룹 234"/>
            <p:cNvGrpSpPr/>
            <p:nvPr/>
          </p:nvGrpSpPr>
          <p:grpSpPr>
            <a:xfrm>
              <a:off x="5695228" y="2445656"/>
              <a:ext cx="613336" cy="1749450"/>
              <a:chOff x="5695228" y="2445656"/>
              <a:chExt cx="613336" cy="1749450"/>
            </a:xfrm>
          </p:grpSpPr>
          <p:cxnSp>
            <p:nvCxnSpPr>
              <p:cNvPr id="75" name="직선 연결선[R] 114"/>
              <p:cNvCxnSpPr/>
              <p:nvPr/>
            </p:nvCxnSpPr>
            <p:spPr>
              <a:xfrm>
                <a:off x="5701925" y="2445656"/>
                <a:ext cx="599944" cy="0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직선 연결선[R] 117"/>
              <p:cNvCxnSpPr/>
              <p:nvPr/>
            </p:nvCxnSpPr>
            <p:spPr>
              <a:xfrm>
                <a:off x="5695230" y="2461820"/>
                <a:ext cx="606638" cy="566986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직선 연결선[R] 120"/>
              <p:cNvCxnSpPr/>
              <p:nvPr/>
            </p:nvCxnSpPr>
            <p:spPr>
              <a:xfrm>
                <a:off x="5695230" y="2461820"/>
                <a:ext cx="612864" cy="1150136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직선 연결선[R] 123"/>
              <p:cNvCxnSpPr/>
              <p:nvPr/>
            </p:nvCxnSpPr>
            <p:spPr>
              <a:xfrm>
                <a:off x="5695230" y="2461820"/>
                <a:ext cx="613332" cy="1717121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직선 연결선[R] 126"/>
              <p:cNvCxnSpPr/>
              <p:nvPr/>
            </p:nvCxnSpPr>
            <p:spPr>
              <a:xfrm flipV="1">
                <a:off x="5701924" y="2461820"/>
                <a:ext cx="606640" cy="566986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직선 연결선[R] 133"/>
              <p:cNvCxnSpPr/>
              <p:nvPr/>
            </p:nvCxnSpPr>
            <p:spPr>
              <a:xfrm>
                <a:off x="5701924" y="3028806"/>
                <a:ext cx="599944" cy="0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직선 연결선[R] 136"/>
              <p:cNvCxnSpPr/>
              <p:nvPr/>
            </p:nvCxnSpPr>
            <p:spPr>
              <a:xfrm>
                <a:off x="5701924" y="3028806"/>
                <a:ext cx="606170" cy="583150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직선 연결선[R] 139"/>
              <p:cNvCxnSpPr/>
              <p:nvPr/>
            </p:nvCxnSpPr>
            <p:spPr>
              <a:xfrm>
                <a:off x="5701924" y="3028806"/>
                <a:ext cx="606638" cy="1150135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직선 연결선[R] 143"/>
              <p:cNvCxnSpPr/>
              <p:nvPr/>
            </p:nvCxnSpPr>
            <p:spPr>
              <a:xfrm flipV="1">
                <a:off x="5708150" y="2461820"/>
                <a:ext cx="600414" cy="1150136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직선 연결선[R] 146"/>
              <p:cNvCxnSpPr/>
              <p:nvPr/>
            </p:nvCxnSpPr>
            <p:spPr>
              <a:xfrm flipV="1">
                <a:off x="5708150" y="3028806"/>
                <a:ext cx="593718" cy="583150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직선 연결선[R] 150"/>
              <p:cNvCxnSpPr/>
              <p:nvPr/>
            </p:nvCxnSpPr>
            <p:spPr>
              <a:xfrm>
                <a:off x="5708150" y="3611956"/>
                <a:ext cx="599944" cy="0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직선 연결선[R] 155"/>
              <p:cNvCxnSpPr/>
              <p:nvPr/>
            </p:nvCxnSpPr>
            <p:spPr>
              <a:xfrm>
                <a:off x="5708150" y="3611956"/>
                <a:ext cx="600412" cy="566985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직선 연결선[R] 158"/>
              <p:cNvCxnSpPr/>
              <p:nvPr/>
            </p:nvCxnSpPr>
            <p:spPr>
              <a:xfrm>
                <a:off x="5701923" y="4195106"/>
                <a:ext cx="599944" cy="0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직선 연결선[R] 161"/>
              <p:cNvCxnSpPr/>
              <p:nvPr/>
            </p:nvCxnSpPr>
            <p:spPr>
              <a:xfrm flipV="1">
                <a:off x="5695228" y="3611956"/>
                <a:ext cx="612866" cy="566985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직선 연결선[R] 165"/>
              <p:cNvCxnSpPr/>
              <p:nvPr/>
            </p:nvCxnSpPr>
            <p:spPr>
              <a:xfrm flipV="1">
                <a:off x="5695228" y="3028806"/>
                <a:ext cx="606640" cy="1150135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직선 연결선[R] 168"/>
              <p:cNvCxnSpPr/>
              <p:nvPr/>
            </p:nvCxnSpPr>
            <p:spPr>
              <a:xfrm flipV="1">
                <a:off x="5695228" y="2461820"/>
                <a:ext cx="613336" cy="1717121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8" name="그룹 235"/>
            <p:cNvGrpSpPr/>
            <p:nvPr/>
          </p:nvGrpSpPr>
          <p:grpSpPr>
            <a:xfrm>
              <a:off x="6340891" y="2461820"/>
              <a:ext cx="610203" cy="1717121"/>
              <a:chOff x="6340891" y="2461820"/>
              <a:chExt cx="610203" cy="1717121"/>
            </a:xfrm>
          </p:grpSpPr>
          <p:cxnSp>
            <p:nvCxnSpPr>
              <p:cNvPr id="63" name="직선 연결선[R] 176"/>
              <p:cNvCxnSpPr/>
              <p:nvPr/>
            </p:nvCxnSpPr>
            <p:spPr>
              <a:xfrm>
                <a:off x="6340893" y="2461820"/>
                <a:ext cx="603976" cy="280293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직선 연결선[R] 183"/>
              <p:cNvCxnSpPr/>
              <p:nvPr/>
            </p:nvCxnSpPr>
            <p:spPr>
              <a:xfrm flipV="1">
                <a:off x="6347587" y="2742113"/>
                <a:ext cx="597282" cy="286693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직선 연결선[R] 186"/>
              <p:cNvCxnSpPr/>
              <p:nvPr/>
            </p:nvCxnSpPr>
            <p:spPr>
              <a:xfrm flipV="1">
                <a:off x="6353813" y="2742113"/>
                <a:ext cx="591056" cy="869843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직선 연결선[R] 189"/>
              <p:cNvCxnSpPr/>
              <p:nvPr/>
            </p:nvCxnSpPr>
            <p:spPr>
              <a:xfrm flipV="1">
                <a:off x="6340891" y="2742113"/>
                <a:ext cx="603977" cy="1436828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직선 연결선[R] 193"/>
              <p:cNvCxnSpPr/>
              <p:nvPr/>
            </p:nvCxnSpPr>
            <p:spPr>
              <a:xfrm flipV="1">
                <a:off x="6340891" y="3325263"/>
                <a:ext cx="603977" cy="853678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직선 연결선[R] 196"/>
              <p:cNvCxnSpPr/>
              <p:nvPr/>
            </p:nvCxnSpPr>
            <p:spPr>
              <a:xfrm flipV="1">
                <a:off x="6340891" y="3908413"/>
                <a:ext cx="610203" cy="270528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직선 연결선[R] 199"/>
              <p:cNvCxnSpPr/>
              <p:nvPr/>
            </p:nvCxnSpPr>
            <p:spPr>
              <a:xfrm>
                <a:off x="6353813" y="3611956"/>
                <a:ext cx="597281" cy="296457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직선 연결선[R] 202"/>
              <p:cNvCxnSpPr/>
              <p:nvPr/>
            </p:nvCxnSpPr>
            <p:spPr>
              <a:xfrm flipV="1">
                <a:off x="6353813" y="3325263"/>
                <a:ext cx="591055" cy="286693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직선 연결선[R] 205"/>
              <p:cNvCxnSpPr/>
              <p:nvPr/>
            </p:nvCxnSpPr>
            <p:spPr>
              <a:xfrm flipH="1" flipV="1">
                <a:off x="6347587" y="3028806"/>
                <a:ext cx="597281" cy="296457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직선 연결선[R] 209"/>
              <p:cNvCxnSpPr/>
              <p:nvPr/>
            </p:nvCxnSpPr>
            <p:spPr>
              <a:xfrm flipH="1" flipV="1">
                <a:off x="6340893" y="2461820"/>
                <a:ext cx="603975" cy="863443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직선 연결선[R] 212"/>
              <p:cNvCxnSpPr/>
              <p:nvPr/>
            </p:nvCxnSpPr>
            <p:spPr>
              <a:xfrm flipH="1" flipV="1">
                <a:off x="6340893" y="2461820"/>
                <a:ext cx="610201" cy="1446593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직선 연결선[R] 215"/>
              <p:cNvCxnSpPr/>
              <p:nvPr/>
            </p:nvCxnSpPr>
            <p:spPr>
              <a:xfrm flipH="1" flipV="1">
                <a:off x="6347587" y="3028806"/>
                <a:ext cx="603507" cy="879607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9" name="타원 219"/>
            <p:cNvSpPr/>
            <p:nvPr/>
          </p:nvSpPr>
          <p:spPr>
            <a:xfrm>
              <a:off x="4864609" y="2561046"/>
              <a:ext cx="355965" cy="355965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50" name="타원 220"/>
            <p:cNvSpPr/>
            <p:nvPr/>
          </p:nvSpPr>
          <p:spPr>
            <a:xfrm>
              <a:off x="4864608" y="3144196"/>
              <a:ext cx="355965" cy="355965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51" name="타원 221"/>
            <p:cNvSpPr/>
            <p:nvPr/>
          </p:nvSpPr>
          <p:spPr>
            <a:xfrm>
              <a:off x="4870834" y="3727346"/>
              <a:ext cx="355965" cy="355965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52" name="타원 222"/>
            <p:cNvSpPr/>
            <p:nvPr/>
          </p:nvSpPr>
          <p:spPr>
            <a:xfrm>
              <a:off x="5504044" y="4007741"/>
              <a:ext cx="355965" cy="35596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53" name="타원 223"/>
            <p:cNvSpPr/>
            <p:nvPr/>
          </p:nvSpPr>
          <p:spPr>
            <a:xfrm>
              <a:off x="5504046" y="2258291"/>
              <a:ext cx="355965" cy="35596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54" name="타원 224"/>
            <p:cNvSpPr/>
            <p:nvPr/>
          </p:nvSpPr>
          <p:spPr>
            <a:xfrm>
              <a:off x="5504045" y="2841441"/>
              <a:ext cx="355965" cy="35596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55" name="타원 225"/>
            <p:cNvSpPr/>
            <p:nvPr/>
          </p:nvSpPr>
          <p:spPr>
            <a:xfrm>
              <a:off x="5510271" y="3424591"/>
              <a:ext cx="355965" cy="35596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56" name="타원 226"/>
            <p:cNvSpPr/>
            <p:nvPr/>
          </p:nvSpPr>
          <p:spPr>
            <a:xfrm>
              <a:off x="6149707" y="4007741"/>
              <a:ext cx="355965" cy="35596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57" name="타원 227"/>
            <p:cNvSpPr/>
            <p:nvPr/>
          </p:nvSpPr>
          <p:spPr>
            <a:xfrm>
              <a:off x="6149709" y="2258291"/>
              <a:ext cx="355965" cy="35596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58" name="타원 228"/>
            <p:cNvSpPr/>
            <p:nvPr/>
          </p:nvSpPr>
          <p:spPr>
            <a:xfrm>
              <a:off x="6149708" y="2841441"/>
              <a:ext cx="355965" cy="35596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59" name="타원 229"/>
            <p:cNvSpPr/>
            <p:nvPr/>
          </p:nvSpPr>
          <p:spPr>
            <a:xfrm>
              <a:off x="6155934" y="3424591"/>
              <a:ext cx="355965" cy="35596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60" name="타원 230"/>
            <p:cNvSpPr/>
            <p:nvPr/>
          </p:nvSpPr>
          <p:spPr>
            <a:xfrm>
              <a:off x="6792709" y="2554748"/>
              <a:ext cx="355965" cy="355965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525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61" name="타원 231"/>
            <p:cNvSpPr/>
            <p:nvPr/>
          </p:nvSpPr>
          <p:spPr>
            <a:xfrm>
              <a:off x="6792708" y="3137898"/>
              <a:ext cx="355965" cy="355965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62" name="타원 232"/>
            <p:cNvSpPr/>
            <p:nvPr/>
          </p:nvSpPr>
          <p:spPr>
            <a:xfrm>
              <a:off x="6798934" y="3721048"/>
              <a:ext cx="355965" cy="355965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</p:grpSp>
      <p:cxnSp>
        <p:nvCxnSpPr>
          <p:cNvPr id="103" name="꺾인 연결선[E] 102"/>
          <p:cNvCxnSpPr/>
          <p:nvPr/>
        </p:nvCxnSpPr>
        <p:spPr>
          <a:xfrm rot="10800000" flipV="1">
            <a:off x="3371828" y="2903464"/>
            <a:ext cx="916448" cy="1257277"/>
          </a:xfrm>
          <a:prstGeom prst="bentConnector3">
            <a:avLst>
              <a:gd name="adj1" fmla="val 39025"/>
            </a:avLst>
          </a:prstGeom>
          <a:noFill/>
          <a:ln w="19050">
            <a:solidFill>
              <a:srgbClr val="EB5909"/>
            </a:solidFill>
            <a:prstDash val="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104" name="그림 10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7432" y="4902053"/>
            <a:ext cx="1390650" cy="1285875"/>
          </a:xfrm>
          <a:prstGeom prst="rect">
            <a:avLst/>
          </a:prstGeom>
        </p:spPr>
      </p:pic>
      <p:cxnSp>
        <p:nvCxnSpPr>
          <p:cNvPr id="105" name="꺾인 연결선[E] 172"/>
          <p:cNvCxnSpPr/>
          <p:nvPr/>
        </p:nvCxnSpPr>
        <p:spPr>
          <a:xfrm rot="16200000" flipH="1" flipV="1">
            <a:off x="1868475" y="2029084"/>
            <a:ext cx="965346" cy="2382539"/>
          </a:xfrm>
          <a:prstGeom prst="bentConnector4">
            <a:avLst>
              <a:gd name="adj1" fmla="val -31364"/>
              <a:gd name="adj2" fmla="val 106511"/>
            </a:avLst>
          </a:prstGeom>
          <a:noFill/>
          <a:ln w="19050">
            <a:solidFill>
              <a:srgbClr val="EB5909"/>
            </a:solidFill>
            <a:prstDash val="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06" name="Rectangle 21"/>
          <p:cNvSpPr/>
          <p:nvPr/>
        </p:nvSpPr>
        <p:spPr>
          <a:xfrm>
            <a:off x="6867841" y="2738518"/>
            <a:ext cx="1089752" cy="355469"/>
          </a:xfrm>
          <a:prstGeom prst="rect">
            <a:avLst/>
          </a:prstGeom>
          <a:noFill/>
          <a:ln w="19050">
            <a:solidFill>
              <a:srgbClr val="EB5909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SeoulNamsan M" charset="-127"/>
            </a:endParaRPr>
          </a:p>
        </p:txBody>
      </p:sp>
      <p:cxnSp>
        <p:nvCxnSpPr>
          <p:cNvPr id="107" name="꺾인 연결선[E] 106"/>
          <p:cNvCxnSpPr/>
          <p:nvPr/>
        </p:nvCxnSpPr>
        <p:spPr>
          <a:xfrm rot="5400000" flipH="1" flipV="1">
            <a:off x="4802064" y="1393767"/>
            <a:ext cx="910433" cy="4310874"/>
          </a:xfrm>
          <a:prstGeom prst="bentConnector3">
            <a:avLst>
              <a:gd name="adj1" fmla="val 17717"/>
            </a:avLst>
          </a:prstGeom>
          <a:noFill/>
          <a:ln w="19050">
            <a:solidFill>
              <a:srgbClr val="EB5909"/>
            </a:solidFill>
            <a:prstDash val="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08" name="텍스트 상자 107"/>
          <p:cNvSpPr txBox="1"/>
          <p:nvPr/>
        </p:nvSpPr>
        <p:spPr>
          <a:xfrm>
            <a:off x="2917858" y="4033784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050" dirty="0">
                <a:solidFill>
                  <a:srgbClr val="4D5459"/>
                </a:solidFill>
                <a:latin typeface="SeoulNamsan B" charset="-127"/>
                <a:ea typeface="SeoulNamsan B" charset="-127"/>
                <a:cs typeface="SeoulNamsan B" charset="-127"/>
              </a:rPr>
              <a:t>점프</a:t>
            </a:r>
          </a:p>
        </p:txBody>
      </p:sp>
      <p:sp>
        <p:nvSpPr>
          <p:cNvPr id="109" name="Shape 818"/>
          <p:cNvSpPr txBox="1"/>
          <p:nvPr/>
        </p:nvSpPr>
        <p:spPr>
          <a:xfrm>
            <a:off x="811770" y="6099706"/>
            <a:ext cx="2244195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https://</a:t>
            </a:r>
            <a:r>
              <a:rPr lang="en" sz="600" dirty="0" err="1"/>
              <a:t>www.slideshare.net</a:t>
            </a:r>
            <a:r>
              <a:rPr lang="en" sz="600" dirty="0"/>
              <a:t>/</a:t>
            </a:r>
            <a:r>
              <a:rPr lang="en" sz="600" dirty="0" err="1"/>
              <a:t>deview</a:t>
            </a:r>
            <a:r>
              <a:rPr lang="en" sz="600" dirty="0"/>
              <a:t>/ai-67608549</a:t>
            </a:r>
          </a:p>
        </p:txBody>
      </p:sp>
    </p:spTree>
    <p:extLst>
      <p:ext uri="{BB962C8B-B14F-4D97-AF65-F5344CB8AC3E}">
        <p14:creationId xmlns:p14="http://schemas.microsoft.com/office/powerpoint/2010/main" val="1063543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" grpId="0" animBg="1"/>
    </p:bld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DNN</a:t>
            </a:r>
            <a:r>
              <a:rPr kumimoji="1" lang="ko-KR" altLang="en-US"/>
              <a:t>의 사용은 동일</a:t>
            </a:r>
            <a:endParaRPr kumimoji="1" lang="en-US" altLang="ko-KR"/>
          </a:p>
          <a:p>
            <a:r>
              <a:rPr kumimoji="1" lang="ko-KR" altLang="en-US"/>
              <a:t>학습에 필요한 데이터를 동적으로 생성</a:t>
            </a:r>
            <a:endParaRPr kumimoji="1" lang="en-US" altLang="ko-KR"/>
          </a:p>
          <a:p>
            <a:r>
              <a:rPr kumimoji="1" lang="ko-KR" altLang="en-US"/>
              <a:t>시뮬레이터를 사용하여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강화학습의 의미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77093002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강화학습 예 </a:t>
            </a:r>
            <a:r>
              <a:rPr kumimoji="1" lang="en-US" altLang="ko-KR"/>
              <a:t>-</a:t>
            </a:r>
            <a:r>
              <a:rPr kumimoji="1" lang="ko-KR" altLang="en-US"/>
              <a:t> 아타리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Shape 677"/>
          <p:cNvSpPr txBox="1"/>
          <p:nvPr/>
        </p:nvSpPr>
        <p:spPr>
          <a:xfrm>
            <a:off x="2685327" y="5957172"/>
            <a:ext cx="3773346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1100" dirty="0"/>
              <a:t>https://www.youtube.com/watch?v=V1eYniJ0Rnk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9532" y="1705452"/>
            <a:ext cx="3632923" cy="4187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125294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강화학습 예 </a:t>
            </a:r>
            <a:r>
              <a:rPr kumimoji="1" lang="en-US" altLang="ko-KR"/>
              <a:t>-</a:t>
            </a:r>
            <a:r>
              <a:rPr kumimoji="1" lang="ko-KR" altLang="en-US"/>
              <a:t> 쿠키런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Shape 677"/>
          <p:cNvSpPr txBox="1"/>
          <p:nvPr/>
        </p:nvSpPr>
        <p:spPr>
          <a:xfrm>
            <a:off x="2685327" y="5957172"/>
            <a:ext cx="3773346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1100" dirty="0"/>
              <a:t>https://www.youtube.com/watch?v=exXD6wJLJ6s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000" y="1549899"/>
            <a:ext cx="5282557" cy="4323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465236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 noProof="0" dirty="0" smtClean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GAN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2031036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GAN </a:t>
            </a:r>
            <a:r>
              <a:rPr kumimoji="1" lang="ko-KR" altLang="en-US"/>
              <a:t>결과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604" y="2102940"/>
            <a:ext cx="7442791" cy="3735545"/>
          </a:xfrm>
          <a:prstGeom prst="rect">
            <a:avLst/>
          </a:prstGeom>
        </p:spPr>
      </p:pic>
      <p:sp>
        <p:nvSpPr>
          <p:cNvPr id="6" name="Shape 818"/>
          <p:cNvSpPr txBox="1"/>
          <p:nvPr/>
        </p:nvSpPr>
        <p:spPr>
          <a:xfrm>
            <a:off x="6941574" y="6146976"/>
            <a:ext cx="2032605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https://arxiv.org/pdf/1511.06434.pdf</a:t>
            </a:r>
          </a:p>
        </p:txBody>
      </p:sp>
    </p:spTree>
    <p:extLst>
      <p:ext uri="{BB962C8B-B14F-4D97-AF65-F5344CB8AC3E}">
        <p14:creationId xmlns:p14="http://schemas.microsoft.com/office/powerpoint/2010/main" val="615874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Image Translation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GAN </a:t>
            </a:r>
            <a:r>
              <a:rPr kumimoji="1" lang="ko-KR" altLang="en-US"/>
              <a:t>결과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665" y="2749657"/>
            <a:ext cx="7272670" cy="2745654"/>
          </a:xfrm>
          <a:prstGeom prst="rect">
            <a:avLst/>
          </a:prstGeom>
        </p:spPr>
      </p:pic>
      <p:sp>
        <p:nvSpPr>
          <p:cNvPr id="6" name="Shape 818"/>
          <p:cNvSpPr txBox="1"/>
          <p:nvPr/>
        </p:nvSpPr>
        <p:spPr>
          <a:xfrm>
            <a:off x="6941574" y="6146976"/>
            <a:ext cx="2032605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https://phillipi.github.io/pix2pix/</a:t>
            </a:r>
          </a:p>
        </p:txBody>
      </p:sp>
    </p:spTree>
    <p:extLst>
      <p:ext uri="{BB962C8B-B14F-4D97-AF65-F5344CB8AC3E}">
        <p14:creationId xmlns:p14="http://schemas.microsoft.com/office/powerpoint/2010/main" val="133324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GAN </a:t>
            </a:r>
            <a:r>
              <a:rPr kumimoji="1" lang="ko-KR" altLang="en-US"/>
              <a:t>결과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1406" y="1901757"/>
            <a:ext cx="5725513" cy="3871721"/>
          </a:xfrm>
          <a:prstGeom prst="rect">
            <a:avLst/>
          </a:prstGeom>
        </p:spPr>
      </p:pic>
      <p:sp>
        <p:nvSpPr>
          <p:cNvPr id="6" name="Shape 818"/>
          <p:cNvSpPr txBox="1"/>
          <p:nvPr/>
        </p:nvSpPr>
        <p:spPr>
          <a:xfrm>
            <a:off x="6941574" y="6146976"/>
            <a:ext cx="2032605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http://research.nvidia.com/sites/default/files/publications/karras2017gan-paper.pdf</a:t>
            </a:r>
          </a:p>
        </p:txBody>
      </p:sp>
    </p:spTree>
    <p:extLst>
      <p:ext uri="{BB962C8B-B14F-4D97-AF65-F5344CB8AC3E}">
        <p14:creationId xmlns:p14="http://schemas.microsoft.com/office/powerpoint/2010/main" val="959461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F : </a:t>
            </a:r>
            <a:r>
              <a:rPr kumimoji="1" lang="ko-KR" altLang="en-US"/>
              <a:t>입력값의 절대값을 출력하는 함수</a:t>
            </a:r>
            <a:endParaRPr kumimoji="1" lang="en-US" altLang="ko-KR"/>
          </a:p>
          <a:p>
            <a:r>
              <a:rPr kumimoji="1" lang="ko-KR" altLang="en-US"/>
              <a:t>이런 함수를 학습 시키고 싶다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그런데 레이블링 데이터가 없다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레이블링 데이터가 없는 상황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2562746" y="3823321"/>
            <a:ext cx="826139" cy="6686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F</a:t>
            </a:r>
            <a:endParaRPr kumimoji="1" lang="ko-KR" altLang="en-US"/>
          </a:p>
        </p:txBody>
      </p:sp>
      <p:sp>
        <p:nvSpPr>
          <p:cNvPr id="15" name="Shape 294"/>
          <p:cNvSpPr txBox="1"/>
          <p:nvPr/>
        </p:nvSpPr>
        <p:spPr>
          <a:xfrm>
            <a:off x="1416102" y="3811669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800" dirty="0"/>
              <a:t>x</a:t>
            </a:r>
            <a:endParaRPr lang="en" sz="2800" dirty="0"/>
          </a:p>
        </p:txBody>
      </p:sp>
      <p:sp>
        <p:nvSpPr>
          <p:cNvPr id="16" name="오른쪽 화살표[R] 15"/>
          <p:cNvSpPr/>
          <p:nvPr/>
        </p:nvSpPr>
        <p:spPr>
          <a:xfrm>
            <a:off x="1910629" y="4056009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Shape 294"/>
          <p:cNvSpPr txBox="1"/>
          <p:nvPr/>
        </p:nvSpPr>
        <p:spPr>
          <a:xfrm>
            <a:off x="4194203" y="3823321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800" dirty="0"/>
              <a:t>z</a:t>
            </a:r>
            <a:endParaRPr lang="en" sz="2800" dirty="0"/>
          </a:p>
        </p:txBody>
      </p:sp>
      <p:sp>
        <p:nvSpPr>
          <p:cNvPr id="18" name="오른쪽 화살표[R] 17"/>
          <p:cNvSpPr/>
          <p:nvPr/>
        </p:nvSpPr>
        <p:spPr>
          <a:xfrm>
            <a:off x="3520529" y="4067660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48440418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G : </a:t>
            </a:r>
            <a:r>
              <a:rPr kumimoji="1" lang="ko-KR" altLang="en-US"/>
              <a:t>양수</a:t>
            </a:r>
            <a:r>
              <a:rPr kumimoji="1" lang="en-US" altLang="ko-KR"/>
              <a:t>/</a:t>
            </a:r>
            <a:r>
              <a:rPr kumimoji="1" lang="ko-KR" altLang="en-US"/>
              <a:t>음수 구분</a:t>
            </a:r>
            <a:r>
              <a:rPr kumimoji="1" lang="en-US" altLang="ko-KR"/>
              <a:t>.</a:t>
            </a:r>
            <a:r>
              <a:rPr kumimoji="1" lang="ko-KR" altLang="en-US"/>
              <a:t> 양수일때 </a:t>
            </a:r>
            <a:r>
              <a:rPr kumimoji="1" lang="en-US" altLang="ko-KR"/>
              <a:t>1,</a:t>
            </a:r>
            <a:r>
              <a:rPr kumimoji="1" lang="ko-KR" altLang="en-US"/>
              <a:t> 음수일때 </a:t>
            </a:r>
            <a:r>
              <a:rPr kumimoji="1" lang="en-US" altLang="ko-KR"/>
              <a:t>0</a:t>
            </a:r>
            <a:r>
              <a:rPr kumimoji="1" lang="ko-KR" altLang="en-US"/>
              <a:t> 출력</a:t>
            </a:r>
            <a:endParaRPr kumimoji="1" lang="en-US" altLang="ko-KR"/>
          </a:p>
          <a:p>
            <a:r>
              <a:rPr kumimoji="1" lang="ko-KR" altLang="en-US"/>
              <a:t>이런 </a:t>
            </a:r>
            <a:r>
              <a:rPr kumimoji="1" lang="en-US" altLang="ko-KR"/>
              <a:t>G</a:t>
            </a:r>
            <a:r>
              <a:rPr kumimoji="1" lang="ko-KR" altLang="en-US"/>
              <a:t>함수를 가지고 있다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양수</a:t>
            </a:r>
            <a:r>
              <a:rPr kumimoji="1" lang="en-US" altLang="ko-KR"/>
              <a:t>/</a:t>
            </a:r>
            <a:r>
              <a:rPr kumimoji="1" lang="ko-KR" altLang="en-US"/>
              <a:t>음수 판정 함수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8" name="Shape 294"/>
          <p:cNvSpPr txBox="1"/>
          <p:nvPr/>
        </p:nvSpPr>
        <p:spPr>
          <a:xfrm>
            <a:off x="4194203" y="4774559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800" dirty="0"/>
              <a:t>z</a:t>
            </a:r>
            <a:endParaRPr lang="en" sz="2800" dirty="0"/>
          </a:p>
        </p:txBody>
      </p:sp>
      <p:sp>
        <p:nvSpPr>
          <p:cNvPr id="10" name="직사각형 9"/>
          <p:cNvSpPr/>
          <p:nvPr/>
        </p:nvSpPr>
        <p:spPr>
          <a:xfrm>
            <a:off x="5428184" y="4786535"/>
            <a:ext cx="826139" cy="6686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G</a:t>
            </a:r>
            <a:endParaRPr kumimoji="1" lang="ko-KR" altLang="en-US"/>
          </a:p>
        </p:txBody>
      </p:sp>
      <p:sp>
        <p:nvSpPr>
          <p:cNvPr id="11" name="오른쪽 화살표[R] 10"/>
          <p:cNvSpPr/>
          <p:nvPr/>
        </p:nvSpPr>
        <p:spPr>
          <a:xfrm>
            <a:off x="4824301" y="5030874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Shape 294"/>
          <p:cNvSpPr txBox="1"/>
          <p:nvPr/>
        </p:nvSpPr>
        <p:spPr>
          <a:xfrm>
            <a:off x="6687471" y="4753345"/>
            <a:ext cx="1316880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y</a:t>
            </a:r>
            <a:endParaRPr lang="en" sz="2800" dirty="0"/>
          </a:p>
        </p:txBody>
      </p:sp>
      <p:sp>
        <p:nvSpPr>
          <p:cNvPr id="13" name="오른쪽 화살표[R] 12"/>
          <p:cNvSpPr/>
          <p:nvPr/>
        </p:nvSpPr>
        <p:spPr>
          <a:xfrm>
            <a:off x="6396695" y="5041895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578615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그룹 64"/>
          <p:cNvGrpSpPr/>
          <p:nvPr/>
        </p:nvGrpSpPr>
        <p:grpSpPr>
          <a:xfrm>
            <a:off x="1973115" y="5192535"/>
            <a:ext cx="5136155" cy="286288"/>
            <a:chOff x="1973115" y="5192535"/>
            <a:chExt cx="5136155" cy="286288"/>
          </a:xfrm>
        </p:grpSpPr>
        <p:sp>
          <p:nvSpPr>
            <p:cNvPr id="27" name="Shape 326"/>
            <p:cNvSpPr/>
            <p:nvPr/>
          </p:nvSpPr>
          <p:spPr>
            <a:xfrm>
              <a:off x="6128401" y="5210185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" name="Shape 327"/>
            <p:cNvSpPr/>
            <p:nvPr/>
          </p:nvSpPr>
          <p:spPr>
            <a:xfrm>
              <a:off x="2512995" y="5203179"/>
              <a:ext cx="289200" cy="261000"/>
            </a:xfrm>
            <a:prstGeom prst="flowChartConnector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" name="Shape 328"/>
            <p:cNvSpPr/>
            <p:nvPr/>
          </p:nvSpPr>
          <p:spPr>
            <a:xfrm>
              <a:off x="3646939" y="5210185"/>
              <a:ext cx="289200" cy="261000"/>
            </a:xfrm>
            <a:prstGeom prst="flowChartConnector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" name="Shape 329"/>
            <p:cNvSpPr/>
            <p:nvPr/>
          </p:nvSpPr>
          <p:spPr>
            <a:xfrm>
              <a:off x="4762176" y="5210185"/>
              <a:ext cx="289200" cy="261000"/>
            </a:xfrm>
            <a:prstGeom prst="flowChartConnector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" name="Shape 330"/>
            <p:cNvSpPr/>
            <p:nvPr/>
          </p:nvSpPr>
          <p:spPr>
            <a:xfrm>
              <a:off x="5368626" y="5210185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" name="Shape 331"/>
            <p:cNvSpPr/>
            <p:nvPr/>
          </p:nvSpPr>
          <p:spPr>
            <a:xfrm>
              <a:off x="4000551" y="5192535"/>
              <a:ext cx="289200" cy="261000"/>
            </a:xfrm>
            <a:prstGeom prst="flowChartConnector">
              <a:avLst/>
            </a:prstGeom>
            <a:solidFill>
              <a:srgbClr val="CFE2F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" name="Shape 334"/>
            <p:cNvSpPr/>
            <p:nvPr/>
          </p:nvSpPr>
          <p:spPr>
            <a:xfrm>
              <a:off x="6476395" y="5203179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" name="Shape 335"/>
            <p:cNvSpPr/>
            <p:nvPr/>
          </p:nvSpPr>
          <p:spPr>
            <a:xfrm>
              <a:off x="6820070" y="5203179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" name="Shape 336"/>
            <p:cNvSpPr/>
            <p:nvPr/>
          </p:nvSpPr>
          <p:spPr>
            <a:xfrm>
              <a:off x="2959370" y="5203179"/>
              <a:ext cx="289200" cy="261000"/>
            </a:xfrm>
            <a:prstGeom prst="flowChartConnector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" name="Shape 337"/>
            <p:cNvSpPr/>
            <p:nvPr/>
          </p:nvSpPr>
          <p:spPr>
            <a:xfrm>
              <a:off x="1973115" y="5217823"/>
              <a:ext cx="289200" cy="261000"/>
            </a:xfrm>
            <a:prstGeom prst="flowChartConnector">
              <a:avLst/>
            </a:prstGeom>
            <a:solidFill>
              <a:srgbClr val="CFE2F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" name="Shape 338"/>
            <p:cNvSpPr/>
            <p:nvPr/>
          </p:nvSpPr>
          <p:spPr>
            <a:xfrm>
              <a:off x="4327445" y="5203179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" name="Shape 339"/>
            <p:cNvSpPr/>
            <p:nvPr/>
          </p:nvSpPr>
          <p:spPr>
            <a:xfrm>
              <a:off x="5762463" y="5217823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9" name="Shape 340"/>
            <p:cNvSpPr/>
            <p:nvPr/>
          </p:nvSpPr>
          <p:spPr>
            <a:xfrm>
              <a:off x="3345004" y="5217823"/>
              <a:ext cx="289200" cy="261000"/>
            </a:xfrm>
            <a:prstGeom prst="flowChartConnector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0" name="Shape 341"/>
            <p:cNvSpPr/>
            <p:nvPr/>
          </p:nvSpPr>
          <p:spPr>
            <a:xfrm>
              <a:off x="4150645" y="5203179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41" name="직사각형 40"/>
          <p:cNvSpPr/>
          <p:nvPr/>
        </p:nvSpPr>
        <p:spPr>
          <a:xfrm>
            <a:off x="1918929" y="5167272"/>
            <a:ext cx="5395432" cy="350625"/>
          </a:xfrm>
          <a:prstGeom prst="rect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기준을 다시 찾자 </a:t>
            </a:r>
            <a:r>
              <a:rPr kumimoji="1" lang="en-US" altLang="ko-KR"/>
              <a:t>–</a:t>
            </a:r>
            <a:r>
              <a:rPr kumimoji="1" lang="ko-KR" altLang="en-US"/>
              <a:t> 색깔을 고려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5" name="Shape 347"/>
          <p:cNvCxnSpPr/>
          <p:nvPr/>
        </p:nvCxnSpPr>
        <p:spPr>
          <a:xfrm rot="10800000" flipH="1">
            <a:off x="1634251" y="5747460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348"/>
          <p:cNvSpPr txBox="1"/>
          <p:nvPr/>
        </p:nvSpPr>
        <p:spPr>
          <a:xfrm>
            <a:off x="6771351" y="5716435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크다</a:t>
            </a:r>
          </a:p>
        </p:txBody>
      </p:sp>
      <p:sp>
        <p:nvSpPr>
          <p:cNvPr id="7" name="Shape 349"/>
          <p:cNvSpPr txBox="1"/>
          <p:nvPr/>
        </p:nvSpPr>
        <p:spPr>
          <a:xfrm>
            <a:off x="1515026" y="5756310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작다</a:t>
            </a:r>
          </a:p>
        </p:txBody>
      </p:sp>
      <p:sp>
        <p:nvSpPr>
          <p:cNvPr id="8" name="Shape 350"/>
          <p:cNvSpPr/>
          <p:nvPr/>
        </p:nvSpPr>
        <p:spPr>
          <a:xfrm>
            <a:off x="6128401" y="344817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" name="Shape 351"/>
          <p:cNvSpPr/>
          <p:nvPr/>
        </p:nvSpPr>
        <p:spPr>
          <a:xfrm>
            <a:off x="2503851" y="49315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" name="Shape 352"/>
          <p:cNvSpPr/>
          <p:nvPr/>
        </p:nvSpPr>
        <p:spPr>
          <a:xfrm>
            <a:off x="3637026" y="41233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" name="Shape 353"/>
          <p:cNvSpPr/>
          <p:nvPr/>
        </p:nvSpPr>
        <p:spPr>
          <a:xfrm>
            <a:off x="4762176" y="50333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" name="Shape 354"/>
          <p:cNvSpPr/>
          <p:nvPr/>
        </p:nvSpPr>
        <p:spPr>
          <a:xfrm>
            <a:off x="5405101" y="382778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" name="Shape 355"/>
          <p:cNvSpPr/>
          <p:nvPr/>
        </p:nvSpPr>
        <p:spPr>
          <a:xfrm>
            <a:off x="3999126" y="46705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" name="Shape 356"/>
          <p:cNvSpPr txBox="1"/>
          <p:nvPr/>
        </p:nvSpPr>
        <p:spPr>
          <a:xfrm>
            <a:off x="1808450" y="3401835"/>
            <a:ext cx="1149275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안익은거</a:t>
            </a:r>
          </a:p>
        </p:txBody>
      </p:sp>
      <p:sp>
        <p:nvSpPr>
          <p:cNvPr id="15" name="Shape 357"/>
          <p:cNvSpPr txBox="1"/>
          <p:nvPr/>
        </p:nvSpPr>
        <p:spPr>
          <a:xfrm>
            <a:off x="6320851" y="4450635"/>
            <a:ext cx="9846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익은거</a:t>
            </a:r>
          </a:p>
        </p:txBody>
      </p:sp>
      <p:sp>
        <p:nvSpPr>
          <p:cNvPr id="16" name="Shape 358"/>
          <p:cNvSpPr/>
          <p:nvPr/>
        </p:nvSpPr>
        <p:spPr>
          <a:xfrm>
            <a:off x="6482151" y="2783010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" name="Shape 359"/>
          <p:cNvSpPr/>
          <p:nvPr/>
        </p:nvSpPr>
        <p:spPr>
          <a:xfrm>
            <a:off x="6851726" y="3243760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" name="Shape 360"/>
          <p:cNvSpPr/>
          <p:nvPr/>
        </p:nvSpPr>
        <p:spPr>
          <a:xfrm>
            <a:off x="2957726" y="41896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" name="Shape 361"/>
          <p:cNvSpPr/>
          <p:nvPr/>
        </p:nvSpPr>
        <p:spPr>
          <a:xfrm>
            <a:off x="1973126" y="41896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" name="Shape 362"/>
          <p:cNvSpPr/>
          <p:nvPr/>
        </p:nvSpPr>
        <p:spPr>
          <a:xfrm>
            <a:off x="4390626" y="375553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" name="Shape 363"/>
          <p:cNvSpPr/>
          <p:nvPr/>
        </p:nvSpPr>
        <p:spPr>
          <a:xfrm>
            <a:off x="5762751" y="302028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" name="Shape 364"/>
          <p:cNvSpPr/>
          <p:nvPr/>
        </p:nvSpPr>
        <p:spPr>
          <a:xfrm>
            <a:off x="3347813" y="5033335"/>
            <a:ext cx="289200" cy="2610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3" name="Shape 365"/>
          <p:cNvSpPr/>
          <p:nvPr/>
        </p:nvSpPr>
        <p:spPr>
          <a:xfrm>
            <a:off x="4173651" y="328128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24" name="Shape 366"/>
          <p:cNvCxnSpPr/>
          <p:nvPr/>
        </p:nvCxnSpPr>
        <p:spPr>
          <a:xfrm flipH="1">
            <a:off x="1690001" y="2731485"/>
            <a:ext cx="14100" cy="3044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5" name="Shape 367"/>
          <p:cNvSpPr txBox="1"/>
          <p:nvPr/>
        </p:nvSpPr>
        <p:spPr>
          <a:xfrm>
            <a:off x="628650" y="2582135"/>
            <a:ext cx="1005601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뻘겋다</a:t>
            </a:r>
          </a:p>
        </p:txBody>
      </p:sp>
      <p:sp>
        <p:nvSpPr>
          <p:cNvPr id="26" name="Shape 368"/>
          <p:cNvSpPr txBox="1"/>
          <p:nvPr/>
        </p:nvSpPr>
        <p:spPr>
          <a:xfrm>
            <a:off x="628650" y="4986985"/>
            <a:ext cx="1005601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퍼렇다</a:t>
            </a:r>
          </a:p>
        </p:txBody>
      </p:sp>
      <p:cxnSp>
        <p:nvCxnSpPr>
          <p:cNvPr id="44" name="직선 연결선[R] 43"/>
          <p:cNvCxnSpPr/>
          <p:nvPr/>
        </p:nvCxnSpPr>
        <p:spPr>
          <a:xfrm flipH="1" flipV="1">
            <a:off x="6998840" y="3496805"/>
            <a:ext cx="6259" cy="164798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[R] 45"/>
          <p:cNvCxnSpPr/>
          <p:nvPr/>
        </p:nvCxnSpPr>
        <p:spPr>
          <a:xfrm flipV="1">
            <a:off x="6620995" y="3065278"/>
            <a:ext cx="4281" cy="215254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[R] 47"/>
          <p:cNvCxnSpPr/>
          <p:nvPr/>
        </p:nvCxnSpPr>
        <p:spPr>
          <a:xfrm flipV="1">
            <a:off x="6277612" y="3730169"/>
            <a:ext cx="14142" cy="14800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[R] 49"/>
          <p:cNvCxnSpPr/>
          <p:nvPr/>
        </p:nvCxnSpPr>
        <p:spPr>
          <a:xfrm flipV="1">
            <a:off x="5895752" y="3301727"/>
            <a:ext cx="15367" cy="190845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[R] 51"/>
          <p:cNvCxnSpPr/>
          <p:nvPr/>
        </p:nvCxnSpPr>
        <p:spPr>
          <a:xfrm flipV="1">
            <a:off x="5513226" y="4088785"/>
            <a:ext cx="42531" cy="112903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[R] 53"/>
          <p:cNvCxnSpPr/>
          <p:nvPr/>
        </p:nvCxnSpPr>
        <p:spPr>
          <a:xfrm flipV="1">
            <a:off x="4520810" y="4039022"/>
            <a:ext cx="26142" cy="112978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[R] 55"/>
          <p:cNvCxnSpPr/>
          <p:nvPr/>
        </p:nvCxnSpPr>
        <p:spPr>
          <a:xfrm flipV="1">
            <a:off x="4309849" y="3540749"/>
            <a:ext cx="19065" cy="167707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[R] 57"/>
          <p:cNvCxnSpPr/>
          <p:nvPr/>
        </p:nvCxnSpPr>
        <p:spPr>
          <a:xfrm flipH="1" flipV="1">
            <a:off x="4139151" y="4986985"/>
            <a:ext cx="5386" cy="14715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[R] 59"/>
          <p:cNvCxnSpPr/>
          <p:nvPr/>
        </p:nvCxnSpPr>
        <p:spPr>
          <a:xfrm flipH="1" flipV="1">
            <a:off x="3781681" y="4397818"/>
            <a:ext cx="5342" cy="82000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[R] 61"/>
          <p:cNvCxnSpPr>
            <a:endCxn id="18" idx="4"/>
          </p:cNvCxnSpPr>
          <p:nvPr/>
        </p:nvCxnSpPr>
        <p:spPr>
          <a:xfrm flipH="1" flipV="1">
            <a:off x="3102326" y="4450635"/>
            <a:ext cx="2671" cy="72285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[R] 63"/>
          <p:cNvCxnSpPr/>
          <p:nvPr/>
        </p:nvCxnSpPr>
        <p:spPr>
          <a:xfrm flipH="1" flipV="1">
            <a:off x="2116359" y="4433593"/>
            <a:ext cx="2671" cy="72285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9509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이미 가지고 있는 </a:t>
            </a:r>
            <a:r>
              <a:rPr kumimoji="1" lang="en-US" altLang="ko-KR"/>
              <a:t>G</a:t>
            </a:r>
            <a:r>
              <a:rPr kumimoji="1" lang="ko-KR" altLang="en-US"/>
              <a:t> 함수를 가지고 </a:t>
            </a:r>
            <a:r>
              <a:rPr kumimoji="1" lang="en-US" altLang="ko-KR"/>
              <a:t>F</a:t>
            </a:r>
            <a:r>
              <a:rPr kumimoji="1" lang="ko-KR" altLang="en-US"/>
              <a:t>를 학습해 보자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G</a:t>
            </a:r>
            <a:r>
              <a:rPr kumimoji="1" lang="ko-KR" altLang="en-US"/>
              <a:t>를 가지고 </a:t>
            </a:r>
            <a:r>
              <a:rPr kumimoji="1" lang="en-US" altLang="ko-KR"/>
              <a:t>F </a:t>
            </a:r>
            <a:r>
              <a:rPr kumimoji="1" lang="ko-KR" altLang="en-US"/>
              <a:t>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8" name="Shape 294"/>
          <p:cNvSpPr txBox="1"/>
          <p:nvPr/>
        </p:nvSpPr>
        <p:spPr>
          <a:xfrm>
            <a:off x="4194203" y="4774559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800" dirty="0"/>
              <a:t>z</a:t>
            </a:r>
            <a:endParaRPr lang="en" sz="2800" dirty="0"/>
          </a:p>
        </p:txBody>
      </p:sp>
      <p:sp>
        <p:nvSpPr>
          <p:cNvPr id="10" name="직사각형 9"/>
          <p:cNvSpPr/>
          <p:nvPr/>
        </p:nvSpPr>
        <p:spPr>
          <a:xfrm>
            <a:off x="5428184" y="4786535"/>
            <a:ext cx="826139" cy="6686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G</a:t>
            </a:r>
            <a:endParaRPr kumimoji="1" lang="ko-KR" altLang="en-US"/>
          </a:p>
        </p:txBody>
      </p:sp>
      <p:sp>
        <p:nvSpPr>
          <p:cNvPr id="11" name="오른쪽 화살표[R] 10"/>
          <p:cNvSpPr/>
          <p:nvPr/>
        </p:nvSpPr>
        <p:spPr>
          <a:xfrm>
            <a:off x="4824301" y="5030874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Shape 294"/>
          <p:cNvSpPr txBox="1"/>
          <p:nvPr/>
        </p:nvSpPr>
        <p:spPr>
          <a:xfrm>
            <a:off x="6687471" y="4753345"/>
            <a:ext cx="1316880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y</a:t>
            </a:r>
            <a:endParaRPr lang="en" sz="2800" dirty="0"/>
          </a:p>
        </p:txBody>
      </p:sp>
      <p:sp>
        <p:nvSpPr>
          <p:cNvPr id="13" name="오른쪽 화살표[R] 12"/>
          <p:cNvSpPr/>
          <p:nvPr/>
        </p:nvSpPr>
        <p:spPr>
          <a:xfrm>
            <a:off x="6396695" y="5041895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2562746" y="3823321"/>
            <a:ext cx="826139" cy="6686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F</a:t>
            </a:r>
            <a:endParaRPr kumimoji="1" lang="ko-KR" altLang="en-US"/>
          </a:p>
        </p:txBody>
      </p:sp>
      <p:sp>
        <p:nvSpPr>
          <p:cNvPr id="15" name="Shape 294"/>
          <p:cNvSpPr txBox="1"/>
          <p:nvPr/>
        </p:nvSpPr>
        <p:spPr>
          <a:xfrm>
            <a:off x="1416102" y="3811669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800" dirty="0"/>
              <a:t>x</a:t>
            </a:r>
            <a:endParaRPr lang="en" sz="2800" dirty="0"/>
          </a:p>
        </p:txBody>
      </p:sp>
      <p:sp>
        <p:nvSpPr>
          <p:cNvPr id="16" name="오른쪽 화살표[R] 15"/>
          <p:cNvSpPr/>
          <p:nvPr/>
        </p:nvSpPr>
        <p:spPr>
          <a:xfrm>
            <a:off x="1910629" y="4056009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Shape 294"/>
          <p:cNvSpPr txBox="1"/>
          <p:nvPr/>
        </p:nvSpPr>
        <p:spPr>
          <a:xfrm>
            <a:off x="4194203" y="3823321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800" dirty="0"/>
              <a:t>z</a:t>
            </a:r>
            <a:endParaRPr lang="en" sz="2800" dirty="0"/>
          </a:p>
        </p:txBody>
      </p:sp>
      <p:sp>
        <p:nvSpPr>
          <p:cNvPr id="18" name="오른쪽 화살표[R] 17"/>
          <p:cNvSpPr/>
          <p:nvPr/>
        </p:nvSpPr>
        <p:spPr>
          <a:xfrm>
            <a:off x="3520529" y="4067660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22241309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입력 </a:t>
            </a:r>
            <a:r>
              <a:rPr kumimoji="1" lang="en-US" altLang="ko-KR"/>
              <a:t>x</a:t>
            </a:r>
            <a:r>
              <a:rPr kumimoji="1" lang="ko-KR" altLang="en-US"/>
              <a:t>가 무엇이든간에 </a:t>
            </a:r>
            <a:r>
              <a:rPr kumimoji="1" lang="en-US" altLang="ko-KR"/>
              <a:t>y</a:t>
            </a:r>
            <a:r>
              <a:rPr kumimoji="1" lang="ko-KR" altLang="en-US"/>
              <a:t>가 </a:t>
            </a:r>
            <a:r>
              <a:rPr kumimoji="1" lang="en-US" altLang="ko-KR"/>
              <a:t>1(</a:t>
            </a:r>
            <a:r>
              <a:rPr kumimoji="1" lang="ko-KR" altLang="en-US"/>
              <a:t>양수를 의미</a:t>
            </a:r>
            <a:r>
              <a:rPr kumimoji="1" lang="en-US" altLang="ko-KR"/>
              <a:t>)</a:t>
            </a:r>
            <a:r>
              <a:rPr kumimoji="1" lang="ko-KR" altLang="en-US"/>
              <a:t>이 출력되도록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그런데 </a:t>
            </a:r>
            <a:r>
              <a:rPr kumimoji="1" lang="en-US" altLang="ko-KR"/>
              <a:t>G</a:t>
            </a:r>
            <a:r>
              <a:rPr kumimoji="1" lang="ko-KR" altLang="en-US"/>
              <a:t>는 고정하고 </a:t>
            </a:r>
            <a:r>
              <a:rPr kumimoji="1" lang="en-US" altLang="ko-KR"/>
              <a:t>F</a:t>
            </a:r>
            <a:r>
              <a:rPr kumimoji="1" lang="ko-KR" altLang="en-US"/>
              <a:t>만 업데이트 하자</a:t>
            </a:r>
            <a:r>
              <a:rPr kumimoji="1" lang="en-US" altLang="ko-KR"/>
              <a:t>.</a:t>
            </a:r>
          </a:p>
          <a:p>
            <a:r>
              <a:rPr kumimoji="1" lang="en-US" altLang="ko-KR"/>
              <a:t>y</a:t>
            </a:r>
            <a:r>
              <a:rPr kumimoji="1" lang="ko-KR" altLang="en-US"/>
              <a:t>가 </a:t>
            </a:r>
            <a:r>
              <a:rPr kumimoji="1" lang="en-US" altLang="ko-KR"/>
              <a:t>1(</a:t>
            </a:r>
            <a:r>
              <a:rPr kumimoji="1" lang="ko-KR" altLang="en-US"/>
              <a:t>양수</a:t>
            </a:r>
            <a:r>
              <a:rPr kumimoji="1" lang="en-US" altLang="ko-KR"/>
              <a:t>)</a:t>
            </a:r>
            <a:r>
              <a:rPr kumimoji="1" lang="ko-KR" altLang="en-US"/>
              <a:t>가 출력되려면 </a:t>
            </a:r>
            <a:r>
              <a:rPr kumimoji="1" lang="en-US" altLang="ko-KR"/>
              <a:t>z</a:t>
            </a:r>
            <a:r>
              <a:rPr kumimoji="1" lang="ko-KR" altLang="en-US"/>
              <a:t>가 양수이어야만 한다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두 함수를 잇자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2562746" y="4774559"/>
            <a:ext cx="826139" cy="6686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F</a:t>
            </a:r>
            <a:endParaRPr kumimoji="1" lang="ko-KR" altLang="en-US"/>
          </a:p>
        </p:txBody>
      </p:sp>
      <p:sp>
        <p:nvSpPr>
          <p:cNvPr id="6" name="Shape 294"/>
          <p:cNvSpPr txBox="1"/>
          <p:nvPr/>
        </p:nvSpPr>
        <p:spPr>
          <a:xfrm>
            <a:off x="1416102" y="4762907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800" dirty="0"/>
              <a:t>x</a:t>
            </a:r>
            <a:endParaRPr lang="en" sz="2800" dirty="0"/>
          </a:p>
        </p:txBody>
      </p:sp>
      <p:sp>
        <p:nvSpPr>
          <p:cNvPr id="7" name="오른쪽 화살표[R] 6"/>
          <p:cNvSpPr/>
          <p:nvPr/>
        </p:nvSpPr>
        <p:spPr>
          <a:xfrm>
            <a:off x="1910629" y="5007247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Shape 294"/>
          <p:cNvSpPr txBox="1"/>
          <p:nvPr/>
        </p:nvSpPr>
        <p:spPr>
          <a:xfrm>
            <a:off x="4194203" y="4774559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800" dirty="0"/>
              <a:t>z</a:t>
            </a:r>
            <a:endParaRPr lang="en" sz="2800" dirty="0"/>
          </a:p>
        </p:txBody>
      </p:sp>
      <p:sp>
        <p:nvSpPr>
          <p:cNvPr id="9" name="오른쪽 화살표[R] 8"/>
          <p:cNvSpPr/>
          <p:nvPr/>
        </p:nvSpPr>
        <p:spPr>
          <a:xfrm>
            <a:off x="3520529" y="5018898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5428184" y="4786535"/>
            <a:ext cx="826139" cy="6686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G</a:t>
            </a:r>
            <a:endParaRPr kumimoji="1" lang="ko-KR" altLang="en-US"/>
          </a:p>
        </p:txBody>
      </p:sp>
      <p:sp>
        <p:nvSpPr>
          <p:cNvPr id="11" name="오른쪽 화살표[R] 10"/>
          <p:cNvSpPr/>
          <p:nvPr/>
        </p:nvSpPr>
        <p:spPr>
          <a:xfrm>
            <a:off x="4824301" y="5030874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Shape 294"/>
          <p:cNvSpPr txBox="1"/>
          <p:nvPr/>
        </p:nvSpPr>
        <p:spPr>
          <a:xfrm>
            <a:off x="6687471" y="4753345"/>
            <a:ext cx="1316880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y</a:t>
            </a:r>
            <a:endParaRPr lang="en" sz="2800" dirty="0"/>
          </a:p>
        </p:txBody>
      </p:sp>
      <p:sp>
        <p:nvSpPr>
          <p:cNvPr id="13" name="오른쪽 화살표[R] 12"/>
          <p:cNvSpPr/>
          <p:nvPr/>
        </p:nvSpPr>
        <p:spPr>
          <a:xfrm>
            <a:off x="6396695" y="5041895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30740910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y</a:t>
            </a:r>
            <a:r>
              <a:rPr kumimoji="1" lang="ko-KR" altLang="en-US"/>
              <a:t>가 </a:t>
            </a:r>
            <a:r>
              <a:rPr kumimoji="1" lang="en-US" altLang="ko-KR"/>
              <a:t>1(</a:t>
            </a:r>
            <a:r>
              <a:rPr kumimoji="1" lang="ko-KR" altLang="en-US"/>
              <a:t>양수</a:t>
            </a:r>
            <a:r>
              <a:rPr kumimoji="1" lang="en-US" altLang="ko-KR"/>
              <a:t>)</a:t>
            </a:r>
            <a:r>
              <a:rPr kumimoji="1" lang="ko-KR" altLang="en-US"/>
              <a:t>가 출력되려면 </a:t>
            </a:r>
            <a:r>
              <a:rPr kumimoji="1" lang="en-US" altLang="ko-KR"/>
              <a:t>z</a:t>
            </a:r>
            <a:r>
              <a:rPr kumimoji="1" lang="ko-KR" altLang="en-US"/>
              <a:t>가 양수이어야만 한다</a:t>
            </a:r>
            <a:r>
              <a:rPr kumimoji="1" lang="en-US" altLang="ko-KR"/>
              <a:t>.</a:t>
            </a:r>
          </a:p>
          <a:p>
            <a:r>
              <a:rPr kumimoji="1" lang="en-US" altLang="ko-KR"/>
              <a:t>F</a:t>
            </a:r>
            <a:r>
              <a:rPr kumimoji="1" lang="ko-KR" altLang="en-US"/>
              <a:t>는 </a:t>
            </a:r>
            <a:r>
              <a:rPr kumimoji="1" lang="en-US" altLang="ko-KR"/>
              <a:t>x</a:t>
            </a:r>
            <a:r>
              <a:rPr kumimoji="1" lang="ko-KR" altLang="en-US"/>
              <a:t>가 무엇이든 간에 양수인 </a:t>
            </a:r>
            <a:r>
              <a:rPr kumimoji="1" lang="en-US" altLang="ko-KR"/>
              <a:t>z</a:t>
            </a:r>
            <a:r>
              <a:rPr kumimoji="1" lang="ko-KR" altLang="en-US"/>
              <a:t>를 출력하도록 학습하게 된다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두 함수를 잇자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2562746" y="4774559"/>
            <a:ext cx="826139" cy="6686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F</a:t>
            </a:r>
            <a:endParaRPr kumimoji="1" lang="ko-KR" altLang="en-US"/>
          </a:p>
        </p:txBody>
      </p:sp>
      <p:sp>
        <p:nvSpPr>
          <p:cNvPr id="6" name="Shape 294"/>
          <p:cNvSpPr txBox="1"/>
          <p:nvPr/>
        </p:nvSpPr>
        <p:spPr>
          <a:xfrm>
            <a:off x="1416102" y="4762907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800" dirty="0"/>
              <a:t>x</a:t>
            </a:r>
            <a:endParaRPr lang="en" sz="2800" dirty="0"/>
          </a:p>
        </p:txBody>
      </p:sp>
      <p:sp>
        <p:nvSpPr>
          <p:cNvPr id="7" name="오른쪽 화살표[R] 6"/>
          <p:cNvSpPr/>
          <p:nvPr/>
        </p:nvSpPr>
        <p:spPr>
          <a:xfrm>
            <a:off x="1910629" y="5007247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Shape 294"/>
          <p:cNvSpPr txBox="1"/>
          <p:nvPr/>
        </p:nvSpPr>
        <p:spPr>
          <a:xfrm>
            <a:off x="4194203" y="4774559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800" dirty="0"/>
              <a:t>z</a:t>
            </a:r>
            <a:endParaRPr lang="en" sz="2800" dirty="0"/>
          </a:p>
        </p:txBody>
      </p:sp>
      <p:sp>
        <p:nvSpPr>
          <p:cNvPr id="9" name="오른쪽 화살표[R] 8"/>
          <p:cNvSpPr/>
          <p:nvPr/>
        </p:nvSpPr>
        <p:spPr>
          <a:xfrm>
            <a:off x="3520529" y="5018898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5428184" y="4786535"/>
            <a:ext cx="826139" cy="6686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G</a:t>
            </a:r>
            <a:endParaRPr kumimoji="1" lang="ko-KR" altLang="en-US"/>
          </a:p>
        </p:txBody>
      </p:sp>
      <p:sp>
        <p:nvSpPr>
          <p:cNvPr id="11" name="오른쪽 화살표[R] 10"/>
          <p:cNvSpPr/>
          <p:nvPr/>
        </p:nvSpPr>
        <p:spPr>
          <a:xfrm>
            <a:off x="4824301" y="5030874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Shape 294"/>
          <p:cNvSpPr txBox="1"/>
          <p:nvPr/>
        </p:nvSpPr>
        <p:spPr>
          <a:xfrm>
            <a:off x="6687471" y="4753345"/>
            <a:ext cx="1316880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y</a:t>
            </a:r>
            <a:endParaRPr lang="en" sz="2800" dirty="0"/>
          </a:p>
        </p:txBody>
      </p:sp>
      <p:sp>
        <p:nvSpPr>
          <p:cNvPr id="13" name="오른쪽 화살표[R] 12"/>
          <p:cNvSpPr/>
          <p:nvPr/>
        </p:nvSpPr>
        <p:spPr>
          <a:xfrm>
            <a:off x="6396695" y="5041895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3241366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GAN </a:t>
            </a:r>
            <a:r>
              <a:rPr kumimoji="1" lang="ko-KR" altLang="en-US"/>
              <a:t>구조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083" y="2345698"/>
            <a:ext cx="2677433" cy="3472026"/>
          </a:xfrm>
          <a:prstGeom prst="rect">
            <a:avLst/>
          </a:prstGeom>
        </p:spPr>
      </p:pic>
      <p:sp>
        <p:nvSpPr>
          <p:cNvPr id="7" name="텍스트 상자 6"/>
          <p:cNvSpPr txBox="1"/>
          <p:nvPr/>
        </p:nvSpPr>
        <p:spPr>
          <a:xfrm>
            <a:off x="4221124" y="3079019"/>
            <a:ext cx="35938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/>
              <a:t>Discriminator. </a:t>
            </a:r>
            <a:r>
              <a:rPr kumimoji="1" lang="ko-KR" altLang="en-US" sz="1400"/>
              <a:t>판별기</a:t>
            </a:r>
            <a:r>
              <a:rPr kumimoji="1" lang="en-US" altLang="ko-KR" sz="1400"/>
              <a:t>.</a:t>
            </a:r>
            <a:r>
              <a:rPr kumimoji="1" lang="ko-KR" altLang="en-US" sz="1400"/>
              <a:t> </a:t>
            </a:r>
            <a:endParaRPr kumimoji="1" lang="en-US" altLang="ko-KR" sz="1400"/>
          </a:p>
          <a:p>
            <a:r>
              <a:rPr kumimoji="1" lang="ko-KR" altLang="en-US" sz="1400"/>
              <a:t>이미지가 진짜인지 가짜인지 판별한다</a:t>
            </a:r>
            <a:r>
              <a:rPr kumimoji="1" lang="en-US" altLang="ko-KR" sz="1400"/>
              <a:t>.</a:t>
            </a:r>
            <a:endParaRPr kumimoji="1" lang="ko-KR" altLang="en-US" sz="1400"/>
          </a:p>
        </p:txBody>
      </p:sp>
      <p:sp>
        <p:nvSpPr>
          <p:cNvPr id="8" name="텍스트 상자 7"/>
          <p:cNvSpPr txBox="1"/>
          <p:nvPr/>
        </p:nvSpPr>
        <p:spPr>
          <a:xfrm>
            <a:off x="4221124" y="4516762"/>
            <a:ext cx="35938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/>
              <a:t>Generator. </a:t>
            </a:r>
            <a:r>
              <a:rPr kumimoji="1" lang="ko-KR" altLang="en-US" sz="1400"/>
              <a:t>생성기</a:t>
            </a:r>
            <a:r>
              <a:rPr kumimoji="1" lang="en-US" altLang="ko-KR" sz="1400"/>
              <a:t>.</a:t>
            </a:r>
          </a:p>
          <a:p>
            <a:r>
              <a:rPr kumimoji="1" lang="ko-KR" altLang="en-US" sz="1400"/>
              <a:t>노이즈에서 가짜 이미지를 생성한다</a:t>
            </a:r>
            <a:r>
              <a:rPr kumimoji="1" lang="en-US" altLang="ko-KR" sz="140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1246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 smtClean="0"/>
              <a:t>D : real</a:t>
            </a:r>
            <a:r>
              <a:rPr kumimoji="1" lang="ko-KR" altLang="en-US" dirty="0" smtClean="0"/>
              <a:t>일 때 </a:t>
            </a:r>
            <a:r>
              <a:rPr kumimoji="1" lang="en-US" altLang="ko-KR" dirty="0" smtClean="0"/>
              <a:t>1,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/>
              <a:t>fake</a:t>
            </a:r>
            <a:r>
              <a:rPr kumimoji="1" lang="ko-KR" altLang="en-US" dirty="0" smtClean="0"/>
              <a:t>일때 </a:t>
            </a:r>
            <a:r>
              <a:rPr kumimoji="1" lang="en-US" altLang="ko-KR" dirty="0" smtClean="0"/>
              <a:t>0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D</a:t>
            </a:r>
            <a:r>
              <a:rPr kumimoji="1" lang="ko-KR" altLang="en-US" dirty="0"/>
              <a:t> 학습 시의 </a:t>
            </a:r>
            <a:r>
              <a:rPr kumimoji="1" lang="en-US" altLang="ko-KR" dirty="0"/>
              <a:t>loss</a:t>
            </a:r>
          </a:p>
          <a:p>
            <a:pPr lvl="1"/>
            <a:r>
              <a:rPr kumimoji="1" lang="en-US" altLang="ko-KR" dirty="0"/>
              <a:t>- D(Xreal) + D(Xfake)</a:t>
            </a:r>
          </a:p>
          <a:p>
            <a:r>
              <a:rPr kumimoji="1" lang="en-US" altLang="ko-KR" dirty="0"/>
              <a:t>G </a:t>
            </a:r>
            <a:r>
              <a:rPr kumimoji="1" lang="ko-KR" altLang="en-US" dirty="0"/>
              <a:t>학습 시의 </a:t>
            </a:r>
            <a:r>
              <a:rPr kumimoji="1" lang="en-US" altLang="ko-KR" dirty="0"/>
              <a:t>loss</a:t>
            </a:r>
          </a:p>
          <a:p>
            <a:pPr lvl="1"/>
            <a:r>
              <a:rPr kumimoji="1" lang="en-US" altLang="ko-KR" dirty="0"/>
              <a:t>- D(Xfake) = - D(G(Z))</a:t>
            </a:r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smtClean="0"/>
              <a:t>loss </a:t>
            </a:r>
            <a:r>
              <a:rPr kumimoji="1" lang="ko-KR" altLang="en-US" smtClean="0"/>
              <a:t>함수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2625" y="2039052"/>
            <a:ext cx="2677433" cy="3472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195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mtClean="0"/>
              <a:t>생성기는 판별기가 구별못하는 가짜 이미지를 생성한다</a:t>
            </a:r>
            <a:r>
              <a:rPr kumimoji="1" lang="en-US" altLang="ko-KR" dirty="0" smtClean="0"/>
              <a:t>.</a:t>
            </a:r>
          </a:p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학습이 완료되면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955" y="3513393"/>
            <a:ext cx="7518400" cy="177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9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mtClean="0"/>
              <a:t>진짜 이미지는 구하기 쉽다</a:t>
            </a:r>
            <a:r>
              <a:rPr kumimoji="1" lang="en-US" altLang="ko-KR" dirty="0" smtClean="0"/>
              <a:t>.</a:t>
            </a:r>
          </a:p>
          <a:p>
            <a:r>
              <a:rPr kumimoji="1" lang="ko-KR" altLang="en-US" smtClean="0"/>
              <a:t>판별기를 학습시키기 위한 가짜 이미지를 따로 준비하지 않았다</a:t>
            </a:r>
            <a:r>
              <a:rPr kumimoji="1" lang="en-US" altLang="ko-KR" dirty="0" smtClean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GAN</a:t>
            </a:r>
            <a:r>
              <a:rPr kumimoji="1" lang="ko-KR" altLang="en-US" smtClean="0"/>
              <a:t>의 의미 </a:t>
            </a:r>
            <a:r>
              <a:rPr kumimoji="1" lang="en-US" altLang="ko-KR" dirty="0" smtClean="0"/>
              <a:t>–</a:t>
            </a:r>
            <a:r>
              <a:rPr kumimoji="1" lang="ko-KR" altLang="en-US" smtClean="0"/>
              <a:t> 레이블링 데이타 없이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556260" y="4043311"/>
            <a:ext cx="1446028" cy="4784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generator</a:t>
            </a:r>
            <a:endParaRPr kumimoji="1" lang="ko-KR" altLang="en-US"/>
          </a:p>
        </p:txBody>
      </p:sp>
      <p:sp>
        <p:nvSpPr>
          <p:cNvPr id="6" name="Shape 294"/>
          <p:cNvSpPr txBox="1"/>
          <p:nvPr/>
        </p:nvSpPr>
        <p:spPr>
          <a:xfrm>
            <a:off x="434412" y="3948962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Z</a:t>
            </a:r>
            <a:endParaRPr lang="en" sz="2800" dirty="0"/>
          </a:p>
        </p:txBody>
      </p:sp>
      <p:sp>
        <p:nvSpPr>
          <p:cNvPr id="7" name="오른쪽 화살표[R] 6"/>
          <p:cNvSpPr/>
          <p:nvPr/>
        </p:nvSpPr>
        <p:spPr>
          <a:xfrm>
            <a:off x="928939" y="4193302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Shape 294"/>
          <p:cNvSpPr txBox="1"/>
          <p:nvPr/>
        </p:nvSpPr>
        <p:spPr>
          <a:xfrm>
            <a:off x="3767683" y="3936986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G</a:t>
            </a:r>
            <a:endParaRPr lang="en" sz="2800" dirty="0"/>
          </a:p>
        </p:txBody>
      </p:sp>
      <p:sp>
        <p:nvSpPr>
          <p:cNvPr id="9" name="오른쪽 화살표[R] 8"/>
          <p:cNvSpPr/>
          <p:nvPr/>
        </p:nvSpPr>
        <p:spPr>
          <a:xfrm>
            <a:off x="3202334" y="4181325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4987047" y="4049658"/>
            <a:ext cx="1446028" cy="4784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discriminator</a:t>
            </a:r>
            <a:endParaRPr kumimoji="1" lang="ko-KR" altLang="en-US"/>
          </a:p>
        </p:txBody>
      </p:sp>
      <p:sp>
        <p:nvSpPr>
          <p:cNvPr id="11" name="오른쪽 화살표[R] 10"/>
          <p:cNvSpPr/>
          <p:nvPr/>
        </p:nvSpPr>
        <p:spPr>
          <a:xfrm>
            <a:off x="4308534" y="4181324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Shape 294"/>
          <p:cNvSpPr txBox="1"/>
          <p:nvPr/>
        </p:nvSpPr>
        <p:spPr>
          <a:xfrm>
            <a:off x="7198470" y="3948962"/>
            <a:ext cx="1316880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D_gene</a:t>
            </a:r>
            <a:endParaRPr lang="en" sz="2800" dirty="0"/>
          </a:p>
        </p:txBody>
      </p:sp>
      <p:sp>
        <p:nvSpPr>
          <p:cNvPr id="13" name="오른쪽 화살표[R] 12"/>
          <p:cNvSpPr/>
          <p:nvPr/>
        </p:nvSpPr>
        <p:spPr>
          <a:xfrm>
            <a:off x="6633121" y="4181323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Shape 294"/>
          <p:cNvSpPr txBox="1"/>
          <p:nvPr/>
        </p:nvSpPr>
        <p:spPr>
          <a:xfrm>
            <a:off x="3767683" y="4722835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X</a:t>
            </a:r>
            <a:endParaRPr lang="en" sz="2800" dirty="0"/>
          </a:p>
        </p:txBody>
      </p:sp>
      <p:sp>
        <p:nvSpPr>
          <p:cNvPr id="15" name="직사각형 14"/>
          <p:cNvSpPr/>
          <p:nvPr/>
        </p:nvSpPr>
        <p:spPr>
          <a:xfrm>
            <a:off x="4987047" y="4835507"/>
            <a:ext cx="1446028" cy="4784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discriminator</a:t>
            </a:r>
            <a:endParaRPr kumimoji="1" lang="ko-KR" altLang="en-US"/>
          </a:p>
        </p:txBody>
      </p:sp>
      <p:sp>
        <p:nvSpPr>
          <p:cNvPr id="16" name="오른쪽 화살표[R] 15"/>
          <p:cNvSpPr/>
          <p:nvPr/>
        </p:nvSpPr>
        <p:spPr>
          <a:xfrm>
            <a:off x="4308534" y="4967173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Shape 294"/>
          <p:cNvSpPr txBox="1"/>
          <p:nvPr/>
        </p:nvSpPr>
        <p:spPr>
          <a:xfrm>
            <a:off x="7135946" y="4736737"/>
            <a:ext cx="1316880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D_real</a:t>
            </a:r>
            <a:endParaRPr lang="en" sz="2800" dirty="0"/>
          </a:p>
        </p:txBody>
      </p:sp>
      <p:sp>
        <p:nvSpPr>
          <p:cNvPr id="18" name="오른쪽 화살표[R] 17"/>
          <p:cNvSpPr/>
          <p:nvPr/>
        </p:nvSpPr>
        <p:spPr>
          <a:xfrm>
            <a:off x="6633121" y="4967172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77434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mtClean="0"/>
              <a:t>생성기의 목적은 판별기가 구별하지 못하게 하는 것</a:t>
            </a:r>
            <a:r>
              <a:rPr kumimoji="1" lang="en-US" altLang="ko-KR" dirty="0" smtClean="0"/>
              <a:t>.</a:t>
            </a:r>
          </a:p>
          <a:p>
            <a:r>
              <a:rPr kumimoji="1" lang="ko-KR" altLang="en-US" smtClean="0"/>
              <a:t>판별기 없이는 생성기도 학습하지 못한다</a:t>
            </a:r>
            <a:r>
              <a:rPr kumimoji="1" lang="en-US" altLang="ko-KR" dirty="0" smtClean="0"/>
              <a:t>.</a:t>
            </a:r>
          </a:p>
          <a:p>
            <a:r>
              <a:rPr kumimoji="1" lang="ko-KR" altLang="en-US" smtClean="0"/>
              <a:t>생성기의 출력을 판별기의 입력으로 사용</a:t>
            </a:r>
            <a:r>
              <a:rPr kumimoji="1" lang="en-US" altLang="ko-KR" dirty="0" smtClean="0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GAN</a:t>
            </a:r>
            <a:r>
              <a:rPr kumimoji="1" lang="ko-KR" altLang="en-US" smtClean="0"/>
              <a:t>의 의미 </a:t>
            </a:r>
            <a:r>
              <a:rPr kumimoji="1" lang="en-US" altLang="ko-KR" dirty="0" smtClean="0"/>
              <a:t>-</a:t>
            </a:r>
            <a:r>
              <a:rPr kumimoji="1" lang="ko-KR" altLang="en-US" smtClean="0"/>
              <a:t> 생성기 학습을 위한 판별기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556260" y="4043311"/>
            <a:ext cx="1446028" cy="4784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generator</a:t>
            </a:r>
            <a:endParaRPr kumimoji="1" lang="ko-KR" altLang="en-US"/>
          </a:p>
        </p:txBody>
      </p:sp>
      <p:sp>
        <p:nvSpPr>
          <p:cNvPr id="6" name="Shape 294"/>
          <p:cNvSpPr txBox="1"/>
          <p:nvPr/>
        </p:nvSpPr>
        <p:spPr>
          <a:xfrm>
            <a:off x="434412" y="3948962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Z</a:t>
            </a:r>
            <a:endParaRPr lang="en" sz="2800" dirty="0"/>
          </a:p>
        </p:txBody>
      </p:sp>
      <p:sp>
        <p:nvSpPr>
          <p:cNvPr id="7" name="오른쪽 화살표[R] 6"/>
          <p:cNvSpPr/>
          <p:nvPr/>
        </p:nvSpPr>
        <p:spPr>
          <a:xfrm>
            <a:off x="928939" y="4193302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Shape 294"/>
          <p:cNvSpPr txBox="1"/>
          <p:nvPr/>
        </p:nvSpPr>
        <p:spPr>
          <a:xfrm>
            <a:off x="3767683" y="3936986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G</a:t>
            </a:r>
            <a:endParaRPr lang="en" sz="2800" dirty="0"/>
          </a:p>
        </p:txBody>
      </p:sp>
      <p:sp>
        <p:nvSpPr>
          <p:cNvPr id="9" name="오른쪽 화살표[R] 8"/>
          <p:cNvSpPr/>
          <p:nvPr/>
        </p:nvSpPr>
        <p:spPr>
          <a:xfrm>
            <a:off x="3202334" y="4181325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4987047" y="4049658"/>
            <a:ext cx="1446028" cy="4784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discriminator</a:t>
            </a:r>
            <a:endParaRPr kumimoji="1" lang="ko-KR" altLang="en-US"/>
          </a:p>
        </p:txBody>
      </p:sp>
      <p:sp>
        <p:nvSpPr>
          <p:cNvPr id="11" name="오른쪽 화살표[R] 10"/>
          <p:cNvSpPr/>
          <p:nvPr/>
        </p:nvSpPr>
        <p:spPr>
          <a:xfrm>
            <a:off x="4308534" y="4181324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Shape 294"/>
          <p:cNvSpPr txBox="1"/>
          <p:nvPr/>
        </p:nvSpPr>
        <p:spPr>
          <a:xfrm>
            <a:off x="7198470" y="3948962"/>
            <a:ext cx="1316880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D_gene</a:t>
            </a:r>
            <a:endParaRPr lang="en" sz="2800" dirty="0"/>
          </a:p>
        </p:txBody>
      </p:sp>
      <p:sp>
        <p:nvSpPr>
          <p:cNvPr id="13" name="오른쪽 화살표[R] 12"/>
          <p:cNvSpPr/>
          <p:nvPr/>
        </p:nvSpPr>
        <p:spPr>
          <a:xfrm>
            <a:off x="6633121" y="4181323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Shape 294"/>
          <p:cNvSpPr txBox="1"/>
          <p:nvPr/>
        </p:nvSpPr>
        <p:spPr>
          <a:xfrm>
            <a:off x="3767683" y="4722835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X</a:t>
            </a:r>
            <a:endParaRPr lang="en" sz="2800" dirty="0"/>
          </a:p>
        </p:txBody>
      </p:sp>
      <p:sp>
        <p:nvSpPr>
          <p:cNvPr id="15" name="직사각형 14"/>
          <p:cNvSpPr/>
          <p:nvPr/>
        </p:nvSpPr>
        <p:spPr>
          <a:xfrm>
            <a:off x="4987047" y="4835507"/>
            <a:ext cx="1446028" cy="4784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discriminator</a:t>
            </a:r>
            <a:endParaRPr kumimoji="1" lang="ko-KR" altLang="en-US"/>
          </a:p>
        </p:txBody>
      </p:sp>
      <p:sp>
        <p:nvSpPr>
          <p:cNvPr id="16" name="오른쪽 화살표[R] 15"/>
          <p:cNvSpPr/>
          <p:nvPr/>
        </p:nvSpPr>
        <p:spPr>
          <a:xfrm>
            <a:off x="4308534" y="4967173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Shape 294"/>
          <p:cNvSpPr txBox="1"/>
          <p:nvPr/>
        </p:nvSpPr>
        <p:spPr>
          <a:xfrm>
            <a:off x="7135946" y="4736737"/>
            <a:ext cx="1316880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D_real</a:t>
            </a:r>
            <a:endParaRPr lang="en" sz="2800" dirty="0"/>
          </a:p>
        </p:txBody>
      </p:sp>
      <p:sp>
        <p:nvSpPr>
          <p:cNvPr id="18" name="오른쪽 화살표[R] 17"/>
          <p:cNvSpPr/>
          <p:nvPr/>
        </p:nvSpPr>
        <p:spPr>
          <a:xfrm>
            <a:off x="6633121" y="4967172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67945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mtClean="0"/>
              <a:t>의미에 맞는 비용함수를 정의해서 사용</a:t>
            </a:r>
            <a:r>
              <a:rPr kumimoji="1" lang="en-US" altLang="ko-KR" dirty="0" smtClean="0"/>
              <a:t>.</a:t>
            </a:r>
          </a:p>
          <a:p>
            <a:r>
              <a:rPr kumimoji="1" lang="ko-KR" altLang="en-US" smtClean="0"/>
              <a:t>그러고 나면 </a:t>
            </a:r>
            <a:r>
              <a:rPr kumimoji="1" lang="en-US" altLang="ko-KR" dirty="0" smtClean="0"/>
              <a:t>DNN</a:t>
            </a:r>
            <a:r>
              <a:rPr kumimoji="1" lang="ko-KR" altLang="en-US" smtClean="0"/>
              <a:t>은 해당 비용함수를 최소화하도록 학습된다</a:t>
            </a:r>
            <a:r>
              <a:rPr kumimoji="1" lang="en-US" altLang="ko-KR" dirty="0" smtClean="0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GAN</a:t>
            </a:r>
            <a:r>
              <a:rPr kumimoji="1" lang="ko-KR" altLang="en-US" smtClean="0"/>
              <a:t>의 의미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텍스트 상자 4"/>
          <p:cNvSpPr txBox="1"/>
          <p:nvPr/>
        </p:nvSpPr>
        <p:spPr>
          <a:xfrm>
            <a:off x="1658679" y="5017664"/>
            <a:ext cx="5808722" cy="86177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ko-KR" sz="1600" dirty="0" smtClean="0"/>
              <a:t>D_gene</a:t>
            </a:r>
            <a:r>
              <a:rPr kumimoji="1" lang="ko-KR" altLang="en-US" sz="1600" dirty="0" smtClean="0"/>
              <a:t>이 </a:t>
            </a:r>
            <a:r>
              <a:rPr kumimoji="1" lang="en-US" altLang="ko-KR" sz="1600" dirty="0" smtClean="0"/>
              <a:t>1</a:t>
            </a:r>
            <a:r>
              <a:rPr kumimoji="1" lang="ko-KR" altLang="en-US" sz="1600" dirty="0" smtClean="0"/>
              <a:t>이면 좋은 거</a:t>
            </a:r>
            <a:endParaRPr kumimoji="1" lang="en-US" altLang="ko-KR" sz="1600" dirty="0" smtClean="0"/>
          </a:p>
          <a:p>
            <a:endParaRPr kumimoji="1" lang="en-US" altLang="ko-KR" sz="1600" dirty="0" smtClean="0"/>
          </a:p>
          <a:p>
            <a:r>
              <a:rPr kumimoji="1" lang="en-US" altLang="ko-KR" sz="1600" dirty="0" smtClean="0"/>
              <a:t>loss_</a:t>
            </a:r>
            <a:r>
              <a:rPr kumimoji="1" lang="en-US" altLang="ko-KR" sz="1600" dirty="0"/>
              <a:t>G</a:t>
            </a:r>
            <a:r>
              <a:rPr kumimoji="1" lang="en-US" altLang="ko-KR" sz="1600" dirty="0" smtClean="0"/>
              <a:t> = log(D_gene)</a:t>
            </a:r>
            <a:endParaRPr kumimoji="1" lang="ko-KR" altLang="en-US" sz="1600" dirty="0"/>
          </a:p>
        </p:txBody>
      </p:sp>
      <p:sp>
        <p:nvSpPr>
          <p:cNvPr id="6" name="텍스트 상자 5"/>
          <p:cNvSpPr txBox="1"/>
          <p:nvPr/>
        </p:nvSpPr>
        <p:spPr>
          <a:xfrm>
            <a:off x="1658679" y="3581050"/>
            <a:ext cx="5808722" cy="86177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ko-KR" sz="1600" dirty="0" smtClean="0"/>
              <a:t>D_real</a:t>
            </a:r>
            <a:r>
              <a:rPr kumimoji="1" lang="ko-KR" altLang="en-US" sz="1600" dirty="0" smtClean="0"/>
              <a:t>은 </a:t>
            </a:r>
            <a:r>
              <a:rPr kumimoji="1" lang="en-US" altLang="ko-KR" sz="1600" dirty="0" smtClean="0"/>
              <a:t>1</a:t>
            </a:r>
            <a:r>
              <a:rPr kumimoji="1" lang="ko-KR" altLang="en-US" sz="1600" dirty="0" smtClean="0"/>
              <a:t>이면 좋은 거고</a:t>
            </a:r>
            <a:r>
              <a:rPr kumimoji="1" lang="en-US" altLang="ko-KR" sz="1600" dirty="0" smtClean="0"/>
              <a:t>,</a:t>
            </a:r>
            <a:r>
              <a:rPr kumimoji="1" lang="ko-KR" altLang="en-US" sz="1600" dirty="0" smtClean="0"/>
              <a:t> </a:t>
            </a:r>
            <a:r>
              <a:rPr kumimoji="1" lang="en-US" altLang="ko-KR" sz="1600" dirty="0" smtClean="0"/>
              <a:t>D_gene</a:t>
            </a:r>
            <a:r>
              <a:rPr kumimoji="1" lang="ko-KR" altLang="en-US" sz="1600" dirty="0" smtClean="0"/>
              <a:t>은 </a:t>
            </a:r>
            <a:r>
              <a:rPr kumimoji="1" lang="en-US" altLang="ko-KR" sz="1600" dirty="0" smtClean="0"/>
              <a:t>0</a:t>
            </a:r>
            <a:r>
              <a:rPr kumimoji="1" lang="ko-KR" altLang="en-US" sz="1600" dirty="0" smtClean="0"/>
              <a:t>이면 좋은 거고</a:t>
            </a:r>
            <a:endParaRPr kumimoji="1" lang="en-US" altLang="ko-KR" sz="1600" dirty="0" smtClean="0"/>
          </a:p>
          <a:p>
            <a:endParaRPr kumimoji="1" lang="en-US" altLang="ko-KR" sz="1600" dirty="0" smtClean="0"/>
          </a:p>
          <a:p>
            <a:r>
              <a:rPr kumimoji="1" lang="en-US" altLang="ko-KR" sz="1600" dirty="0" smtClean="0"/>
              <a:t>loss_D = log(D_real) + log(1-D_gene) </a:t>
            </a:r>
            <a:endParaRPr kumimoji="1"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93360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 smtClean="0"/>
              <a:t>이미지는 </a:t>
            </a:r>
            <a:r>
              <a:rPr kumimoji="1" lang="en-US" altLang="ko-KR" dirty="0" smtClean="0"/>
              <a:t>784 </a:t>
            </a:r>
            <a:r>
              <a:rPr kumimoji="1" lang="ko-KR" altLang="en-US" dirty="0" smtClean="0"/>
              <a:t>차원</a:t>
            </a:r>
            <a:r>
              <a:rPr kumimoji="1" lang="en-US" altLang="ko-KR" dirty="0" smtClean="0"/>
              <a:t>.</a:t>
            </a:r>
            <a:endParaRPr kumimoji="1" lang="en-US" altLang="ko-KR" dirty="0"/>
          </a:p>
          <a:p>
            <a:r>
              <a:rPr kumimoji="1" lang="ko-KR" altLang="en-US" dirty="0" smtClean="0"/>
              <a:t>임의의 이미지 대부분은 의미 없는 이미지</a:t>
            </a:r>
            <a:r>
              <a:rPr kumimoji="1" lang="en-US" altLang="ko-KR" dirty="0" smtClean="0"/>
              <a:t>.</a:t>
            </a:r>
          </a:p>
          <a:p>
            <a:r>
              <a:rPr kumimoji="1" lang="ko-KR" altLang="en-US" dirty="0" smtClean="0"/>
              <a:t>자연스런 숫자처럼 보이는 이미지는 </a:t>
            </a:r>
            <a:r>
              <a:rPr kumimoji="1" lang="en-US" altLang="ko-KR" dirty="0" smtClean="0"/>
              <a:t>784</a:t>
            </a:r>
            <a:r>
              <a:rPr kumimoji="1" lang="ko-KR" altLang="en-US" dirty="0" smtClean="0"/>
              <a:t>차원 공간에서 극히 일부분</a:t>
            </a:r>
            <a:r>
              <a:rPr kumimoji="1" lang="en-US" altLang="ko-KR" dirty="0" smtClean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 smtClean="0"/>
              <a:t>입력으로 사용된 </a:t>
            </a:r>
            <a:r>
              <a:rPr kumimoji="1" lang="en-US" altLang="ko-KR" dirty="0" smtClean="0"/>
              <a:t>128</a:t>
            </a:r>
            <a:r>
              <a:rPr kumimoji="1" lang="ko-KR" altLang="en-US" dirty="0" smtClean="0"/>
              <a:t>차원은 그 </a:t>
            </a:r>
            <a:r>
              <a:rPr kumimoji="1" lang="en-US" altLang="ko-KR" dirty="0" smtClean="0"/>
              <a:t>‘</a:t>
            </a:r>
            <a:r>
              <a:rPr kumimoji="1" lang="ko-KR" altLang="en-US" dirty="0" smtClean="0"/>
              <a:t>극히 일부분</a:t>
            </a:r>
            <a:r>
              <a:rPr kumimoji="1" lang="en-US" altLang="ko-KR" dirty="0" smtClean="0"/>
              <a:t>’</a:t>
            </a:r>
            <a:r>
              <a:rPr kumimoji="1" lang="ko-KR" altLang="en-US" dirty="0" smtClean="0"/>
              <a:t>에 매핑된다</a:t>
            </a:r>
            <a:r>
              <a:rPr kumimoji="1" lang="en-US" altLang="ko-KR" dirty="0" smtClean="0"/>
              <a:t>.</a:t>
            </a:r>
          </a:p>
          <a:p>
            <a:r>
              <a:rPr kumimoji="1" lang="en-US" altLang="ko-KR" dirty="0" smtClean="0"/>
              <a:t>128</a:t>
            </a:r>
            <a:r>
              <a:rPr kumimoji="1" lang="ko-KR" altLang="en-US" dirty="0" smtClean="0"/>
              <a:t>차원의 대부분은 자연스런 숫자</a:t>
            </a:r>
            <a:endParaRPr kumimoji="1" lang="en-US" altLang="ko-KR" dirty="0" smtClean="0"/>
          </a:p>
          <a:p>
            <a:endParaRPr kumimoji="1" lang="en-US" altLang="ko-KR" dirty="0"/>
          </a:p>
          <a:p>
            <a:r>
              <a:rPr kumimoji="1" lang="ko-KR" altLang="en-US" dirty="0" smtClean="0"/>
              <a:t>이런 입력 공간을 잠재 공간</a:t>
            </a:r>
            <a:r>
              <a:rPr kumimoji="1" lang="en-US" altLang="ko-KR" dirty="0" smtClean="0"/>
              <a:t>(Latent Space)</a:t>
            </a:r>
            <a:r>
              <a:rPr kumimoji="1" lang="ko-KR" altLang="en-US" dirty="0" smtClean="0"/>
              <a:t>라 한다</a:t>
            </a:r>
            <a:r>
              <a:rPr kumimoji="1" lang="en-US" altLang="ko-KR" dirty="0" smtClean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생성기 입력으로 사용한 노이즈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39441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기준을 다시 찾자 </a:t>
            </a:r>
            <a:r>
              <a:rPr kumimoji="1" lang="en-US" altLang="ko-KR"/>
              <a:t>–</a:t>
            </a:r>
            <a:r>
              <a:rPr kumimoji="1" lang="ko-KR" altLang="en-US"/>
              <a:t> 색깔을 고려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5" name="Shape 347"/>
          <p:cNvCxnSpPr/>
          <p:nvPr/>
        </p:nvCxnSpPr>
        <p:spPr>
          <a:xfrm rot="10800000" flipH="1">
            <a:off x="1634251" y="5747460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348"/>
          <p:cNvSpPr txBox="1"/>
          <p:nvPr/>
        </p:nvSpPr>
        <p:spPr>
          <a:xfrm>
            <a:off x="6771351" y="5716435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크다</a:t>
            </a:r>
          </a:p>
        </p:txBody>
      </p:sp>
      <p:sp>
        <p:nvSpPr>
          <p:cNvPr id="7" name="Shape 349"/>
          <p:cNvSpPr txBox="1"/>
          <p:nvPr/>
        </p:nvSpPr>
        <p:spPr>
          <a:xfrm>
            <a:off x="1515026" y="5756310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작다</a:t>
            </a:r>
          </a:p>
        </p:txBody>
      </p:sp>
      <p:sp>
        <p:nvSpPr>
          <p:cNvPr id="8" name="Shape 350"/>
          <p:cNvSpPr/>
          <p:nvPr/>
        </p:nvSpPr>
        <p:spPr>
          <a:xfrm>
            <a:off x="6128401" y="344817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" name="Shape 351"/>
          <p:cNvSpPr/>
          <p:nvPr/>
        </p:nvSpPr>
        <p:spPr>
          <a:xfrm>
            <a:off x="2503851" y="49315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" name="Shape 352"/>
          <p:cNvSpPr/>
          <p:nvPr/>
        </p:nvSpPr>
        <p:spPr>
          <a:xfrm>
            <a:off x="3637026" y="41233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" name="Shape 353"/>
          <p:cNvSpPr/>
          <p:nvPr/>
        </p:nvSpPr>
        <p:spPr>
          <a:xfrm>
            <a:off x="4762176" y="50333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" name="Shape 354"/>
          <p:cNvSpPr/>
          <p:nvPr/>
        </p:nvSpPr>
        <p:spPr>
          <a:xfrm>
            <a:off x="5405101" y="382778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" name="Shape 355"/>
          <p:cNvSpPr/>
          <p:nvPr/>
        </p:nvSpPr>
        <p:spPr>
          <a:xfrm>
            <a:off x="3999126" y="46705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" name="Shape 356"/>
          <p:cNvSpPr txBox="1"/>
          <p:nvPr/>
        </p:nvSpPr>
        <p:spPr>
          <a:xfrm>
            <a:off x="1808450" y="3401835"/>
            <a:ext cx="1149275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안익은거</a:t>
            </a:r>
          </a:p>
        </p:txBody>
      </p:sp>
      <p:sp>
        <p:nvSpPr>
          <p:cNvPr id="15" name="Shape 357"/>
          <p:cNvSpPr txBox="1"/>
          <p:nvPr/>
        </p:nvSpPr>
        <p:spPr>
          <a:xfrm>
            <a:off x="6320851" y="4450635"/>
            <a:ext cx="9846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익은거</a:t>
            </a:r>
          </a:p>
        </p:txBody>
      </p:sp>
      <p:sp>
        <p:nvSpPr>
          <p:cNvPr id="16" name="Shape 358"/>
          <p:cNvSpPr/>
          <p:nvPr/>
        </p:nvSpPr>
        <p:spPr>
          <a:xfrm>
            <a:off x="6482151" y="2783010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" name="Shape 359"/>
          <p:cNvSpPr/>
          <p:nvPr/>
        </p:nvSpPr>
        <p:spPr>
          <a:xfrm>
            <a:off x="6851726" y="3243760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" name="Shape 360"/>
          <p:cNvSpPr/>
          <p:nvPr/>
        </p:nvSpPr>
        <p:spPr>
          <a:xfrm>
            <a:off x="2957726" y="41896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" name="Shape 361"/>
          <p:cNvSpPr/>
          <p:nvPr/>
        </p:nvSpPr>
        <p:spPr>
          <a:xfrm>
            <a:off x="1973126" y="41896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" name="Shape 362"/>
          <p:cNvSpPr/>
          <p:nvPr/>
        </p:nvSpPr>
        <p:spPr>
          <a:xfrm>
            <a:off x="4390626" y="375553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" name="Shape 363"/>
          <p:cNvSpPr/>
          <p:nvPr/>
        </p:nvSpPr>
        <p:spPr>
          <a:xfrm>
            <a:off x="5762751" y="302028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" name="Shape 364"/>
          <p:cNvSpPr/>
          <p:nvPr/>
        </p:nvSpPr>
        <p:spPr>
          <a:xfrm>
            <a:off x="3347813" y="5033335"/>
            <a:ext cx="289200" cy="2610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3" name="Shape 365"/>
          <p:cNvSpPr/>
          <p:nvPr/>
        </p:nvSpPr>
        <p:spPr>
          <a:xfrm>
            <a:off x="4173651" y="328128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24" name="Shape 366"/>
          <p:cNvCxnSpPr/>
          <p:nvPr/>
        </p:nvCxnSpPr>
        <p:spPr>
          <a:xfrm flipH="1">
            <a:off x="1690001" y="2731485"/>
            <a:ext cx="14100" cy="3044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5" name="Shape 367"/>
          <p:cNvSpPr txBox="1"/>
          <p:nvPr/>
        </p:nvSpPr>
        <p:spPr>
          <a:xfrm>
            <a:off x="628650" y="2582135"/>
            <a:ext cx="1005601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뻘겋다</a:t>
            </a:r>
          </a:p>
        </p:txBody>
      </p:sp>
      <p:sp>
        <p:nvSpPr>
          <p:cNvPr id="26" name="Shape 368"/>
          <p:cNvSpPr txBox="1"/>
          <p:nvPr/>
        </p:nvSpPr>
        <p:spPr>
          <a:xfrm>
            <a:off x="628650" y="4986985"/>
            <a:ext cx="1005601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퍼렇다</a:t>
            </a:r>
          </a:p>
        </p:txBody>
      </p:sp>
    </p:spTree>
    <p:extLst>
      <p:ext uri="{BB962C8B-B14F-4D97-AF65-F5344CB8AC3E}">
        <p14:creationId xmlns:p14="http://schemas.microsoft.com/office/powerpoint/2010/main" val="562539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잠재 공간의 다른 점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평행 사변형[P] 4"/>
          <p:cNvSpPr/>
          <p:nvPr/>
        </p:nvSpPr>
        <p:spPr>
          <a:xfrm>
            <a:off x="3029136" y="4281490"/>
            <a:ext cx="2535922" cy="1116419"/>
          </a:xfrm>
          <a:prstGeom prst="parallelogram">
            <a:avLst>
              <a:gd name="adj" fmla="val 68564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11" name="직선 화살표 연결선 10"/>
          <p:cNvCxnSpPr/>
          <p:nvPr/>
        </p:nvCxnSpPr>
        <p:spPr>
          <a:xfrm flipV="1">
            <a:off x="4432633" y="4036942"/>
            <a:ext cx="1807535" cy="9888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/>
          <p:nvPr/>
        </p:nvCxnSpPr>
        <p:spPr>
          <a:xfrm flipV="1">
            <a:off x="3809853" y="3664561"/>
            <a:ext cx="622780" cy="11644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타원 15"/>
          <p:cNvSpPr/>
          <p:nvPr/>
        </p:nvSpPr>
        <p:spPr>
          <a:xfrm flipH="1" flipV="1">
            <a:off x="4315675" y="5047126"/>
            <a:ext cx="116958" cy="850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타원 16"/>
          <p:cNvSpPr/>
          <p:nvPr/>
        </p:nvSpPr>
        <p:spPr>
          <a:xfrm flipH="1" flipV="1">
            <a:off x="3751374" y="4835695"/>
            <a:ext cx="116958" cy="850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8" name="타원 17"/>
          <p:cNvSpPr/>
          <p:nvPr/>
        </p:nvSpPr>
        <p:spPr>
          <a:xfrm flipH="1" flipV="1">
            <a:off x="4030636" y="4940708"/>
            <a:ext cx="116958" cy="850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19" name="직선 화살표 연결선 18"/>
          <p:cNvCxnSpPr/>
          <p:nvPr/>
        </p:nvCxnSpPr>
        <p:spPr>
          <a:xfrm flipV="1">
            <a:off x="4121243" y="3600673"/>
            <a:ext cx="1330076" cy="1292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텍스트 상자 20"/>
          <p:cNvSpPr txBox="1"/>
          <p:nvPr/>
        </p:nvSpPr>
        <p:spPr>
          <a:xfrm>
            <a:off x="5220463" y="2682712"/>
            <a:ext cx="77987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6000" b="1" dirty="0" smtClean="0"/>
              <a:t>?</a:t>
            </a:r>
            <a:endParaRPr kumimoji="1" lang="ko-KR" altLang="en-US" sz="6000" b="1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1848" y="2806950"/>
            <a:ext cx="774700" cy="850900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4098" y="3300342"/>
            <a:ext cx="723900" cy="73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145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GAN</a:t>
            </a:r>
            <a:r>
              <a:rPr kumimoji="1" lang="ko-KR" altLang="en-US" smtClean="0"/>
              <a:t> 다른 예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5911" y="3476530"/>
            <a:ext cx="6948624" cy="2560548"/>
          </a:xfrm>
          <a:prstGeom prst="rect">
            <a:avLst/>
          </a:prstGeom>
        </p:spPr>
      </p:pic>
      <p:sp>
        <p:nvSpPr>
          <p:cNvPr id="6" name="Shape 804"/>
          <p:cNvSpPr txBox="1"/>
          <p:nvPr/>
        </p:nvSpPr>
        <p:spPr>
          <a:xfrm>
            <a:off x="6442656" y="6118059"/>
            <a:ext cx="2072694" cy="22571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https://www.youtube.com/watch?v=mfx7uAkUtCI</a:t>
            </a:r>
          </a:p>
        </p:txBody>
      </p:sp>
    </p:spTree>
    <p:extLst>
      <p:ext uri="{BB962C8B-B14F-4D97-AF65-F5344CB8AC3E}">
        <p14:creationId xmlns:p14="http://schemas.microsoft.com/office/powerpoint/2010/main" val="1864911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2805906"/>
            <a:ext cx="6096000" cy="2946400"/>
          </a:xfr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잠재 공간 상의 중간 점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8" name="Shape 804"/>
          <p:cNvSpPr txBox="1"/>
          <p:nvPr/>
        </p:nvSpPr>
        <p:spPr>
          <a:xfrm>
            <a:off x="6442656" y="6118059"/>
            <a:ext cx="2072694" cy="22571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https://medium.com/@juliendespois/latent-space-visualization-deep-learning-bits-2-bd09a46920df</a:t>
            </a:r>
          </a:p>
        </p:txBody>
      </p:sp>
    </p:spTree>
    <p:extLst>
      <p:ext uri="{BB962C8B-B14F-4D97-AF65-F5344CB8AC3E}">
        <p14:creationId xmlns:p14="http://schemas.microsoft.com/office/powerpoint/2010/main" val="1043063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중간점 다른 예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6300" y="2055747"/>
            <a:ext cx="6331400" cy="3998424"/>
          </a:xfrm>
          <a:prstGeom prst="rect">
            <a:avLst/>
          </a:prstGeom>
        </p:spPr>
      </p:pic>
      <p:sp>
        <p:nvSpPr>
          <p:cNvPr id="6" name="Shape 804"/>
          <p:cNvSpPr txBox="1"/>
          <p:nvPr/>
        </p:nvSpPr>
        <p:spPr>
          <a:xfrm>
            <a:off x="6442656" y="6118059"/>
            <a:ext cx="2072694" cy="22571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de-DE" sz="600" dirty="0"/>
              <a:t>https://arxiv.org/abs/1707.02392v1</a:t>
            </a:r>
            <a:endParaRPr lang="en" sz="600" dirty="0"/>
          </a:p>
        </p:txBody>
      </p:sp>
    </p:spTree>
    <p:extLst>
      <p:ext uri="{BB962C8B-B14F-4D97-AF65-F5344CB8AC3E}">
        <p14:creationId xmlns:p14="http://schemas.microsoft.com/office/powerpoint/2010/main" val="858360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noProof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영상 인식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667063283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영상 내에서 대상을 탐지</a:t>
            </a:r>
            <a:r>
              <a:rPr kumimoji="1" lang="en-US" altLang="ko-KR"/>
              <a:t>(detection)</a:t>
            </a:r>
            <a:r>
              <a:rPr kumimoji="1" lang="ko-KR" altLang="en-US"/>
              <a:t>한다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그리고 그 대상을 분류</a:t>
            </a:r>
            <a:r>
              <a:rPr kumimoji="1" lang="en-US" altLang="ko-KR"/>
              <a:t>(classification)</a:t>
            </a:r>
            <a:r>
              <a:rPr kumimoji="1" lang="ko-KR" altLang="en-US"/>
              <a:t>한다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이를 영상 인식</a:t>
            </a:r>
            <a:r>
              <a:rPr kumimoji="1" lang="en-US" altLang="ko-KR"/>
              <a:t>(recognition)</a:t>
            </a:r>
            <a:r>
              <a:rPr kumimoji="1" lang="ko-KR" altLang="en-US"/>
              <a:t>이라 한다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640525" y="839680"/>
            <a:ext cx="7886700" cy="646331"/>
          </a:xfrm>
        </p:spPr>
        <p:txBody>
          <a:bodyPr/>
          <a:lstStyle/>
          <a:p>
            <a:r>
              <a:rPr kumimoji="1" lang="ko-KR" altLang="en-US"/>
              <a:t>영상 인식</a:t>
            </a:r>
            <a:r>
              <a:rPr kumimoji="1" lang="en-US" altLang="ko-KR"/>
              <a:t>(image recognition)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4753" y="3630002"/>
            <a:ext cx="4334494" cy="2151233"/>
          </a:xfrm>
          <a:prstGeom prst="rect">
            <a:avLst/>
          </a:prstGeom>
        </p:spPr>
      </p:pic>
      <p:sp>
        <p:nvSpPr>
          <p:cNvPr id="6" name="TextBox 8">
            <a:extLst>
              <a:ext uri="{FF2B5EF4-FFF2-40B4-BE49-F238E27FC236}">
                <a16:creationId xmlns="" xmlns:a16="http://schemas.microsoft.com/office/drawing/2014/main" id="{42EE64EE-B518-2248-B455-FB478577C5E4}"/>
              </a:ext>
            </a:extLst>
          </p:cNvPr>
          <p:cNvSpPr txBox="1"/>
          <p:nvPr/>
        </p:nvSpPr>
        <p:spPr>
          <a:xfrm>
            <a:off x="3811980" y="6029398"/>
            <a:ext cx="51101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hlinkClick r:id="rId3"/>
              </a:rPr>
              <a:t>https://azati.com/image-detection-recognition-and-classification-with-machine-learning/</a:t>
            </a:r>
            <a:endParaRPr kumimoji="1" lang="ko-KR" altLang="en-US" sz="1000">
              <a:ea typeface="나눔고딕" panose="020D0604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1712272351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보통 탐지</a:t>
            </a:r>
            <a:r>
              <a:rPr kumimoji="1" lang="en-US" altLang="ko-KR"/>
              <a:t>(detection)</a:t>
            </a:r>
            <a:r>
              <a:rPr kumimoji="1" lang="ko-KR" altLang="en-US"/>
              <a:t>된 결과를 박스로 표시한다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위치를 나타낸다고 해서 </a:t>
            </a:r>
            <a:r>
              <a:rPr kumimoji="1" lang="en-US" altLang="ko-KR"/>
              <a:t>localization</a:t>
            </a:r>
            <a:r>
              <a:rPr kumimoji="1" lang="ko-KR" altLang="en-US"/>
              <a:t>이라고도 부른다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그리고 박스내의 영상을 분류</a:t>
            </a:r>
            <a:r>
              <a:rPr kumimoji="1" lang="en-US" altLang="ko-KR"/>
              <a:t>(classification)</a:t>
            </a:r>
            <a:r>
              <a:rPr kumimoji="1" lang="ko-KR" altLang="en-US"/>
              <a:t>한다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탐지</a:t>
            </a:r>
            <a:r>
              <a:rPr kumimoji="1" lang="en-US" altLang="ko-KR"/>
              <a:t>(detection)</a:t>
            </a:r>
            <a:r>
              <a:rPr kumimoji="1" lang="ko-KR" altLang="en-US"/>
              <a:t>와 분류</a:t>
            </a:r>
            <a:r>
              <a:rPr kumimoji="1" lang="en-US" altLang="ko-KR"/>
              <a:t>(classification)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900" y="3590998"/>
            <a:ext cx="7188200" cy="2438400"/>
          </a:xfrm>
          <a:prstGeom prst="rect">
            <a:avLst/>
          </a:prstGeom>
        </p:spPr>
      </p:pic>
      <p:sp>
        <p:nvSpPr>
          <p:cNvPr id="6" name="TextBox 8">
            <a:extLst>
              <a:ext uri="{FF2B5EF4-FFF2-40B4-BE49-F238E27FC236}">
                <a16:creationId xmlns="" xmlns:a16="http://schemas.microsoft.com/office/drawing/2014/main" id="{42EE64EE-B518-2248-B455-FB478577C5E4}"/>
              </a:ext>
            </a:extLst>
          </p:cNvPr>
          <p:cNvSpPr txBox="1"/>
          <p:nvPr/>
        </p:nvSpPr>
        <p:spPr>
          <a:xfrm>
            <a:off x="3811980" y="6029398"/>
            <a:ext cx="51101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hlinkClick r:id="rId3"/>
              </a:rPr>
              <a:t>https://www.commonlounge.com/discussion/c9975025c9ff473c8f9ed2c4b1c3ea6a</a:t>
            </a:r>
            <a:endParaRPr kumimoji="1" lang="ko-KR" altLang="en-US" sz="1000">
              <a:ea typeface="나눔고딕" panose="020D0604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1880533457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2</a:t>
            </a:r>
            <a:r>
              <a:rPr kumimoji="1" lang="ko-KR" altLang="en-US"/>
              <a:t>개의 작업</a:t>
            </a:r>
            <a:r>
              <a:rPr kumimoji="1" lang="en-US" altLang="ko-KR"/>
              <a:t>(</a:t>
            </a:r>
            <a:r>
              <a:rPr kumimoji="1" lang="ko-KR" altLang="en-US"/>
              <a:t>탐지</a:t>
            </a:r>
            <a:r>
              <a:rPr kumimoji="1" lang="en-US" altLang="ko-KR"/>
              <a:t>,</a:t>
            </a:r>
            <a:r>
              <a:rPr kumimoji="1" lang="ko-KR" altLang="en-US"/>
              <a:t> 분류</a:t>
            </a:r>
            <a:r>
              <a:rPr kumimoji="1" lang="en-US" altLang="ko-KR"/>
              <a:t>)</a:t>
            </a:r>
            <a:r>
              <a:rPr kumimoji="1" lang="ko-KR" altLang="en-US"/>
              <a:t>이 동시에 필요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  <a:p>
            <a:r>
              <a:rPr kumimoji="1" lang="ko-KR" altLang="en-US"/>
              <a:t>이로 인해 속도가 느리거나 혹은 정확도가 떨어진다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  <a:p>
            <a:r>
              <a:rPr kumimoji="1" lang="ko-KR" altLang="en-US"/>
              <a:t>그리고 </a:t>
            </a:r>
            <a:r>
              <a:rPr kumimoji="1" lang="en-US" altLang="ko-KR"/>
              <a:t>20</a:t>
            </a:r>
            <a:r>
              <a:rPr kumimoji="1" lang="ko-KR" altLang="en-US"/>
              <a:t>개 정도의 소수 클래스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영상 인식 현황</a:t>
            </a:r>
          </a:p>
        </p:txBody>
      </p:sp>
    </p:spTree>
    <p:extLst>
      <p:ext uri="{BB962C8B-B14F-4D97-AF65-F5344CB8AC3E}">
        <p14:creationId xmlns:p14="http://schemas.microsoft.com/office/powerpoint/2010/main" val="1608978900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분류 </a:t>
            </a:r>
            <a:r>
              <a:rPr kumimoji="1" lang="en-US" altLang="ko-KR"/>
              <a:t>:</a:t>
            </a:r>
            <a:r>
              <a:rPr kumimoji="1" lang="ko-KR" altLang="en-US"/>
              <a:t> 영상 전체에 대한 분류</a:t>
            </a:r>
            <a:endParaRPr kumimoji="1" lang="en-US" altLang="ko-KR"/>
          </a:p>
          <a:p>
            <a:r>
              <a:rPr kumimoji="1" lang="ko-KR" altLang="en-US"/>
              <a:t>위치 탐지 </a:t>
            </a:r>
            <a:r>
              <a:rPr kumimoji="1" lang="en-US" altLang="ko-KR"/>
              <a:t>:</a:t>
            </a:r>
            <a:r>
              <a:rPr kumimoji="1" lang="ko-KR" altLang="en-US"/>
              <a:t> 영상내에서 대상의 위치 탐지</a:t>
            </a:r>
            <a:endParaRPr kumimoji="1" lang="en-US" altLang="ko-KR"/>
          </a:p>
          <a:p>
            <a:r>
              <a:rPr kumimoji="1" lang="ko-KR" altLang="en-US"/>
              <a:t>영상 인식 </a:t>
            </a:r>
            <a:r>
              <a:rPr kumimoji="1" lang="en-US" altLang="ko-KR"/>
              <a:t>:</a:t>
            </a:r>
            <a:r>
              <a:rPr kumimoji="1" lang="ko-KR" altLang="en-US"/>
              <a:t> 위치탐지와 대상의 분류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영상인식 작업 요약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EFBEC6BE-1CF9-DF4C-A8AA-26FB4F8F94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7969" y="3868591"/>
            <a:ext cx="5681504" cy="1863429"/>
          </a:xfrm>
          <a:prstGeom prst="rect">
            <a:avLst/>
          </a:prstGeom>
        </p:spPr>
      </p:pic>
      <p:sp>
        <p:nvSpPr>
          <p:cNvPr id="6" name="TextBox 15">
            <a:extLst>
              <a:ext uri="{FF2B5EF4-FFF2-40B4-BE49-F238E27FC236}">
                <a16:creationId xmlns=""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1826099" y="6116891"/>
            <a:ext cx="56797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R" sz="1000">
                <a:ea typeface="나눔고딕" panose="020D0604000000000000"/>
                <a:hlinkClick r:id="rId3"/>
              </a:rPr>
              <a:t>https://medium.com/comet-app/review-of-deep-learning-algorithms-for-object-detection-c1f3d437b852</a:t>
            </a:r>
            <a:endParaRPr kumimoji="1" lang="en-US" altLang="ko-KR" sz="1000">
              <a:ea typeface="나눔고딕" panose="020D0604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994289276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크게 두 종류로 나뉜다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영역을 먼저 찾고</a:t>
            </a:r>
            <a:r>
              <a:rPr kumimoji="1" lang="en-US" altLang="ko-KR"/>
              <a:t>,</a:t>
            </a:r>
            <a:r>
              <a:rPr kumimoji="1" lang="ko-KR" altLang="en-US"/>
              <a:t> 그 영역을 분류하는 모델들</a:t>
            </a:r>
            <a:endParaRPr kumimoji="1" lang="en-US" altLang="ko-KR"/>
          </a:p>
          <a:p>
            <a:pPr lvl="1"/>
            <a:r>
              <a:rPr kumimoji="1" lang="en-US" altLang="ko-KR"/>
              <a:t>RCNN, Fast RCNN, Faster RCNN, Mask RCNN)</a:t>
            </a:r>
          </a:p>
          <a:p>
            <a:r>
              <a:rPr kumimoji="1" lang="ko-KR" altLang="en-US"/>
              <a:t>영역 찾기와 분류를 동시에 하는 모델들</a:t>
            </a:r>
            <a:endParaRPr kumimoji="1" lang="en-US" altLang="ko-KR"/>
          </a:p>
          <a:p>
            <a:pPr lvl="1"/>
            <a:r>
              <a:rPr kumimoji="1" lang="en-US" altLang="ko-KR"/>
              <a:t>YOLO, SSD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영상 인식 모델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6102" y="4278609"/>
            <a:ext cx="6172200" cy="1727200"/>
          </a:xfrm>
          <a:prstGeom prst="rect">
            <a:avLst/>
          </a:prstGeom>
        </p:spPr>
      </p:pic>
      <p:sp>
        <p:nvSpPr>
          <p:cNvPr id="6" name="TextBox 15">
            <a:extLst>
              <a:ext uri="{FF2B5EF4-FFF2-40B4-BE49-F238E27FC236}">
                <a16:creationId xmlns=""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1826099" y="6116891"/>
            <a:ext cx="56781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hlinkClick r:id="rId3"/>
              </a:rPr>
              <a:t>https://medium.com/@nikasa1889/the-modern-history-of-object-recognition-infographic-aea18517c318</a:t>
            </a:r>
            <a:endParaRPr kumimoji="1" lang="ko-KR" altLang="en-US" sz="1000">
              <a:ea typeface="나눔고딕" panose="020D0604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14496044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기준을 다시 찾자 </a:t>
            </a:r>
            <a:r>
              <a:rPr kumimoji="1" lang="en-US" altLang="ko-KR"/>
              <a:t>–</a:t>
            </a:r>
            <a:r>
              <a:rPr kumimoji="1" lang="ko-KR" altLang="en-US"/>
              <a:t> 가르자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5" name="Shape 347"/>
          <p:cNvCxnSpPr/>
          <p:nvPr/>
        </p:nvCxnSpPr>
        <p:spPr>
          <a:xfrm rot="10800000" flipH="1">
            <a:off x="1634251" y="5747460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348"/>
          <p:cNvSpPr txBox="1"/>
          <p:nvPr/>
        </p:nvSpPr>
        <p:spPr>
          <a:xfrm>
            <a:off x="6771351" y="5716435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크다</a:t>
            </a:r>
          </a:p>
        </p:txBody>
      </p:sp>
      <p:sp>
        <p:nvSpPr>
          <p:cNvPr id="7" name="Shape 349"/>
          <p:cNvSpPr txBox="1"/>
          <p:nvPr/>
        </p:nvSpPr>
        <p:spPr>
          <a:xfrm>
            <a:off x="1515026" y="5756310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작다</a:t>
            </a:r>
          </a:p>
        </p:txBody>
      </p:sp>
      <p:sp>
        <p:nvSpPr>
          <p:cNvPr id="8" name="Shape 350"/>
          <p:cNvSpPr/>
          <p:nvPr/>
        </p:nvSpPr>
        <p:spPr>
          <a:xfrm>
            <a:off x="6128401" y="344817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" name="Shape 351"/>
          <p:cNvSpPr/>
          <p:nvPr/>
        </p:nvSpPr>
        <p:spPr>
          <a:xfrm>
            <a:off x="2503851" y="49315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" name="Shape 352"/>
          <p:cNvSpPr/>
          <p:nvPr/>
        </p:nvSpPr>
        <p:spPr>
          <a:xfrm>
            <a:off x="3637026" y="41233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" name="Shape 353"/>
          <p:cNvSpPr/>
          <p:nvPr/>
        </p:nvSpPr>
        <p:spPr>
          <a:xfrm>
            <a:off x="4762176" y="50333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" name="Shape 354"/>
          <p:cNvSpPr/>
          <p:nvPr/>
        </p:nvSpPr>
        <p:spPr>
          <a:xfrm>
            <a:off x="5405101" y="382778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" name="Shape 355"/>
          <p:cNvSpPr/>
          <p:nvPr/>
        </p:nvSpPr>
        <p:spPr>
          <a:xfrm>
            <a:off x="3999126" y="46705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" name="Shape 356"/>
          <p:cNvSpPr txBox="1"/>
          <p:nvPr/>
        </p:nvSpPr>
        <p:spPr>
          <a:xfrm>
            <a:off x="1808450" y="3401835"/>
            <a:ext cx="1149275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안익은거</a:t>
            </a:r>
          </a:p>
        </p:txBody>
      </p:sp>
      <p:sp>
        <p:nvSpPr>
          <p:cNvPr id="15" name="Shape 357"/>
          <p:cNvSpPr txBox="1"/>
          <p:nvPr/>
        </p:nvSpPr>
        <p:spPr>
          <a:xfrm>
            <a:off x="6320851" y="4450635"/>
            <a:ext cx="9846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익은거</a:t>
            </a:r>
          </a:p>
        </p:txBody>
      </p:sp>
      <p:sp>
        <p:nvSpPr>
          <p:cNvPr id="16" name="Shape 358"/>
          <p:cNvSpPr/>
          <p:nvPr/>
        </p:nvSpPr>
        <p:spPr>
          <a:xfrm>
            <a:off x="6482151" y="2783010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" name="Shape 359"/>
          <p:cNvSpPr/>
          <p:nvPr/>
        </p:nvSpPr>
        <p:spPr>
          <a:xfrm>
            <a:off x="6851726" y="3243760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" name="Shape 360"/>
          <p:cNvSpPr/>
          <p:nvPr/>
        </p:nvSpPr>
        <p:spPr>
          <a:xfrm>
            <a:off x="2957726" y="41896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" name="Shape 361"/>
          <p:cNvSpPr/>
          <p:nvPr/>
        </p:nvSpPr>
        <p:spPr>
          <a:xfrm>
            <a:off x="1973126" y="41896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" name="Shape 362"/>
          <p:cNvSpPr/>
          <p:nvPr/>
        </p:nvSpPr>
        <p:spPr>
          <a:xfrm>
            <a:off x="4390626" y="375553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" name="Shape 363"/>
          <p:cNvSpPr/>
          <p:nvPr/>
        </p:nvSpPr>
        <p:spPr>
          <a:xfrm>
            <a:off x="5762751" y="302028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" name="Shape 364"/>
          <p:cNvSpPr/>
          <p:nvPr/>
        </p:nvSpPr>
        <p:spPr>
          <a:xfrm>
            <a:off x="3347813" y="5033335"/>
            <a:ext cx="289200" cy="2610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3" name="Shape 365"/>
          <p:cNvSpPr/>
          <p:nvPr/>
        </p:nvSpPr>
        <p:spPr>
          <a:xfrm>
            <a:off x="4173651" y="328128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24" name="Shape 366"/>
          <p:cNvCxnSpPr/>
          <p:nvPr/>
        </p:nvCxnSpPr>
        <p:spPr>
          <a:xfrm flipH="1">
            <a:off x="1690001" y="2731485"/>
            <a:ext cx="14100" cy="3044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5" name="Shape 367"/>
          <p:cNvSpPr txBox="1"/>
          <p:nvPr/>
        </p:nvSpPr>
        <p:spPr>
          <a:xfrm>
            <a:off x="628650" y="2582135"/>
            <a:ext cx="1005601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뻘겋다</a:t>
            </a:r>
          </a:p>
        </p:txBody>
      </p:sp>
      <p:sp>
        <p:nvSpPr>
          <p:cNvPr id="26" name="Shape 368"/>
          <p:cNvSpPr txBox="1"/>
          <p:nvPr/>
        </p:nvSpPr>
        <p:spPr>
          <a:xfrm>
            <a:off x="628650" y="4986985"/>
            <a:ext cx="1005601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퍼렇다</a:t>
            </a:r>
          </a:p>
        </p:txBody>
      </p:sp>
      <p:cxnSp>
        <p:nvCxnSpPr>
          <p:cNvPr id="27" name="Shape 378"/>
          <p:cNvCxnSpPr/>
          <p:nvPr/>
        </p:nvCxnSpPr>
        <p:spPr>
          <a:xfrm>
            <a:off x="2684875" y="2682985"/>
            <a:ext cx="3145500" cy="2811600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8" name="Shape 379"/>
          <p:cNvSpPr txBox="1"/>
          <p:nvPr/>
        </p:nvSpPr>
        <p:spPr>
          <a:xfrm>
            <a:off x="2311225" y="2146710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기준</a:t>
            </a:r>
          </a:p>
        </p:txBody>
      </p:sp>
    </p:spTree>
    <p:extLst>
      <p:ext uri="{BB962C8B-B14F-4D97-AF65-F5344CB8AC3E}">
        <p14:creationId xmlns:p14="http://schemas.microsoft.com/office/powerpoint/2010/main" val="1371253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*-RCNN </a:t>
            </a:r>
            <a:r>
              <a:rPr kumimoji="1" lang="ko-KR" altLang="en-US"/>
              <a:t>방법들</a:t>
            </a:r>
            <a:endParaRPr kumimoji="1" lang="en-US" altLang="ko-KR"/>
          </a:p>
          <a:p>
            <a:r>
              <a:rPr kumimoji="1" lang="ko-KR" altLang="en-US"/>
              <a:t>영역을 먼저 찾고</a:t>
            </a:r>
            <a:r>
              <a:rPr kumimoji="1" lang="en-US" altLang="ko-KR"/>
              <a:t>,</a:t>
            </a:r>
            <a:r>
              <a:rPr kumimoji="1" lang="ko-KR" altLang="en-US"/>
              <a:t> 해당 영역에 대하여 분류한다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영역 찾기와 분류를 순차적으로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TextBox 15">
            <a:extLst>
              <a:ext uri="{FF2B5EF4-FFF2-40B4-BE49-F238E27FC236}">
                <a16:creationId xmlns=""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1647969" y="5950637"/>
            <a:ext cx="66351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hlinkClick r:id="rId2"/>
              </a:rPr>
              <a:t>https://arxiv.org/pdf/1809.02165v1.pdf?fbclid=IwAR2_FnOpBS_scTRJv0EMR-dCPywWYLP3pTgXHoahtOjfp2XfiEH6eujmqKw</a:t>
            </a:r>
            <a:endParaRPr kumimoji="1" lang="ko-KR" altLang="en-US" sz="1000">
              <a:ea typeface="나눔고딕" panose="020D060400000000000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7969" y="3064317"/>
            <a:ext cx="6299200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033882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YOLO, SSD</a:t>
            </a:r>
            <a:r>
              <a:rPr kumimoji="1" lang="ko-KR" altLang="en-US"/>
              <a:t>의 방법</a:t>
            </a:r>
            <a:endParaRPr kumimoji="1" lang="en-US" altLang="ko-KR"/>
          </a:p>
          <a:p>
            <a:r>
              <a:rPr kumimoji="1" lang="ko-KR" altLang="en-US"/>
              <a:t>두개의 작업을 동시에 처리한다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영역 찾기와 분류를 동시에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TextBox 15">
            <a:extLst>
              <a:ext uri="{FF2B5EF4-FFF2-40B4-BE49-F238E27FC236}">
                <a16:creationId xmlns=""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1826099" y="6116891"/>
            <a:ext cx="66351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hlinkClick r:id="rId2"/>
              </a:rPr>
              <a:t>https://arxiv.org/pdf/1809.02165v1.pdf?fbclid=IwAR2_FnOpBS_scTRJv0EMR-dCPywWYLP3pTgXHoahtOjfp2XfiEH6eujmqKw</a:t>
            </a:r>
            <a:endParaRPr kumimoji="1" lang="ko-KR" altLang="en-US" sz="1000">
              <a:ea typeface="나눔고딕" panose="020D060400000000000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6102" y="3495372"/>
            <a:ext cx="6159500" cy="199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12057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딥러닝 적용 이후 </a:t>
            </a:r>
            <a:r>
              <a:rPr kumimoji="1" lang="en-US" altLang="ko-KR"/>
              <a:t>90%</a:t>
            </a:r>
            <a:r>
              <a:rPr kumimoji="1" lang="ko-KR" altLang="en-US"/>
              <a:t> 초반의 정도의 적확도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성능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TextBox 15">
            <a:extLst>
              <a:ext uri="{FF2B5EF4-FFF2-40B4-BE49-F238E27FC236}">
                <a16:creationId xmlns=""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1826099" y="6116891"/>
            <a:ext cx="66351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hlinkClick r:id="rId2"/>
              </a:rPr>
              <a:t>https://arxiv.org/pdf/1809.02165v1.pdf?fbclid=IwAR2_FnOpBS_scTRJv0EMR-dCPywWYLP3pTgXHoahtOjfp2XfiEH6eujmqKw</a:t>
            </a:r>
            <a:endParaRPr kumimoji="1" lang="ko-KR" altLang="en-US" sz="1000">
              <a:ea typeface="나눔고딕" panose="020D060400000000000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820" y="2827216"/>
            <a:ext cx="6896100" cy="256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423713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IoU, mAP, AR</a:t>
            </a:r>
            <a:r>
              <a:rPr kumimoji="1" lang="ko-KR" altLang="en-US"/>
              <a:t>이 많이 사용된다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성능 지표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09694047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Intersection over Union</a:t>
            </a:r>
          </a:p>
          <a:p>
            <a:r>
              <a:rPr kumimoji="1" lang="ko-KR" altLang="en-US"/>
              <a:t>정답과 탐지해낸 결과의 영역 일치정도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성능 지표</a:t>
            </a:r>
            <a:r>
              <a:rPr kumimoji="1" lang="en-US" altLang="ko-KR"/>
              <a:t> - IoU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TextBox 15">
            <a:extLst>
              <a:ext uri="{FF2B5EF4-FFF2-40B4-BE49-F238E27FC236}">
                <a16:creationId xmlns=""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3154561" y="6462173"/>
            <a:ext cx="502894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hlinkClick r:id="rId2"/>
              </a:rPr>
              <a:t>https://www.hackerearth.com/blog/machine-learning/object-detection-for-self-driving-cars/</a:t>
            </a:r>
            <a:endParaRPr kumimoji="1" lang="ko-KR" altLang="en-US" sz="1000">
              <a:ea typeface="나눔고딕" panose="020D060400000000000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1959" y="2825801"/>
            <a:ext cx="2731325" cy="3485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284649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mean Average Precision</a:t>
            </a:r>
          </a:p>
          <a:p>
            <a:r>
              <a:rPr kumimoji="1" lang="ko-KR" altLang="en-US"/>
              <a:t>여러개의 물체가 탐지된 경우 각 정확도의 평균</a:t>
            </a:r>
            <a:endParaRPr kumimoji="1" lang="en-US" altLang="ko-KR"/>
          </a:p>
          <a:p>
            <a:endParaRPr kumimoji="1" lang="en-US" altLang="ko-KR"/>
          </a:p>
          <a:p>
            <a:r>
              <a:rPr kumimoji="1" lang="en-US" altLang="ko-KR"/>
              <a:t>Average Recall</a:t>
            </a:r>
          </a:p>
          <a:p>
            <a:r>
              <a:rPr kumimoji="1" lang="ko-KR" altLang="en-US"/>
              <a:t>탐지해야 할 물체 중 정확히 탐지한 갯수의 비율의 평균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성능 지표 </a:t>
            </a:r>
            <a:r>
              <a:rPr kumimoji="1" lang="en-US" altLang="ko-KR"/>
              <a:t>-</a:t>
            </a:r>
            <a:r>
              <a:rPr kumimoji="1" lang="ko-KR" altLang="en-US"/>
              <a:t> </a:t>
            </a:r>
            <a:r>
              <a:rPr kumimoji="1" lang="en-US" altLang="ko-KR"/>
              <a:t>mAP,</a:t>
            </a:r>
            <a:r>
              <a:rPr kumimoji="1" lang="ko-KR" altLang="en-US"/>
              <a:t> </a:t>
            </a:r>
            <a:r>
              <a:rPr kumimoji="1" lang="en-US" altLang="ko-KR"/>
              <a:t>AR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25352312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 noProof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YOLO</a:t>
            </a:r>
            <a:r>
              <a:rPr lang="ko-KR" altLang="en-US" sz="5400" kern="0" spc="-10" noProof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로 물체 탐지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695596453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Yoo Only Look Once </a:t>
            </a:r>
            <a:r>
              <a:rPr kumimoji="1" lang="ko-KR" altLang="en-US"/>
              <a:t>약자</a:t>
            </a:r>
            <a:r>
              <a:rPr kumimoji="1" lang="en-US" altLang="ko-KR"/>
              <a:t>.</a:t>
            </a:r>
            <a:r>
              <a:rPr kumimoji="1" lang="ko-KR" altLang="en-US"/>
              <a:t> </a:t>
            </a:r>
            <a:r>
              <a:rPr kumimoji="1" lang="en-US" altLang="ko-KR"/>
              <a:t>1</a:t>
            </a:r>
            <a:r>
              <a:rPr kumimoji="1" lang="ko-KR" altLang="en-US"/>
              <a:t>회를 강조한 이름</a:t>
            </a:r>
            <a:endParaRPr kumimoji="1" lang="en-US" altLang="ko-KR"/>
          </a:p>
          <a:p>
            <a:r>
              <a:rPr kumimoji="1" lang="ko-KR" altLang="en-US"/>
              <a:t>영역 탐지와 분류를 동시에 실행</a:t>
            </a:r>
            <a:endParaRPr kumimoji="1" lang="en-US" altLang="ko-KR"/>
          </a:p>
          <a:p>
            <a:r>
              <a:rPr kumimoji="1" lang="ko-KR" altLang="en-US"/>
              <a:t>빠르다는 것이 가장 큰 장점</a:t>
            </a:r>
            <a:endParaRPr kumimoji="1" lang="en-US" altLang="ko-KR"/>
          </a:p>
          <a:p>
            <a:r>
              <a:rPr kumimoji="1" lang="ko-KR" altLang="en-US"/>
              <a:t>정확도는 다소 떨어진다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YOLO3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TextBox 15">
            <a:extLst>
              <a:ext uri="{FF2B5EF4-FFF2-40B4-BE49-F238E27FC236}">
                <a16:creationId xmlns=""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1826099" y="6116891"/>
            <a:ext cx="46666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hlinkClick r:id="rId2"/>
              </a:rPr>
              <a:t>https://www.slideshare.net/ssuser06e0c5/convolutional-neural-networks-135496264</a:t>
            </a:r>
            <a:endParaRPr kumimoji="1" lang="ko-KR" altLang="en-US" sz="1000">
              <a:ea typeface="나눔고딕" panose="020D0604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2045705218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초당 </a:t>
            </a:r>
            <a:r>
              <a:rPr kumimoji="1" lang="en-US" altLang="ko-KR"/>
              <a:t>20</a:t>
            </a:r>
            <a:r>
              <a:rPr kumimoji="1" lang="ko-KR" altLang="en-US"/>
              <a:t>번 정도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성능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TextBox 15">
            <a:extLst>
              <a:ext uri="{FF2B5EF4-FFF2-40B4-BE49-F238E27FC236}">
                <a16:creationId xmlns=""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1826099" y="6116891"/>
            <a:ext cx="205537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hlinkClick r:id="rId2"/>
              </a:rPr>
              <a:t>https://pjreddie.com/darknet/yolo/</a:t>
            </a:r>
            <a:endParaRPr kumimoji="1" lang="ko-KR" altLang="en-US" sz="1000">
              <a:ea typeface="나눔고딕" panose="020D060400000000000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9876" y="2862590"/>
            <a:ext cx="5032261" cy="3163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410456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영역의 박스와 해당 박스의 분류를 동시에 복수개 출력하는 네트웤</a:t>
            </a:r>
            <a:r>
              <a:rPr kumimoji="1" lang="en-US" altLang="ko-KR"/>
              <a:t>.</a:t>
            </a:r>
            <a:r>
              <a:rPr kumimoji="1" lang="ko-KR" altLang="en-US"/>
              <a:t> </a:t>
            </a:r>
            <a:endParaRPr kumimoji="1" lang="en-US" altLang="ko-KR"/>
          </a:p>
          <a:p>
            <a:r>
              <a:rPr kumimoji="1" lang="ko-KR" altLang="en-US"/>
              <a:t>모두 </a:t>
            </a:r>
            <a:r>
              <a:rPr kumimoji="1" lang="en-US" altLang="ko-KR"/>
              <a:t>98</a:t>
            </a:r>
            <a:r>
              <a:rPr kumimoji="1" lang="ko-KR" altLang="en-US"/>
              <a:t>개</a:t>
            </a:r>
            <a:r>
              <a:rPr kumimoji="1" lang="en-US" altLang="ko-KR"/>
              <a:t>(7x7x2)</a:t>
            </a:r>
            <a:r>
              <a:rPr kumimoji="1" lang="ko-KR" altLang="en-US"/>
              <a:t>가 제안되고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중복되지 않고 확신도가 높은 것만 추린다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탐지 방식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TextBox 15">
            <a:extLst>
              <a:ext uri="{FF2B5EF4-FFF2-40B4-BE49-F238E27FC236}">
                <a16:creationId xmlns=""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2811751" y="6521840"/>
            <a:ext cx="59779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hlinkClick r:id="rId2"/>
              </a:rPr>
              <a:t>https://towardsdatascience.com/yolo-you-only-look-once-real-time-object-detection-explained-492dc9230006</a:t>
            </a:r>
            <a:endParaRPr kumimoji="1" lang="ko-KR" altLang="en-US" sz="1000">
              <a:ea typeface="나눔고딕" panose="020D060400000000000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1514" y="3563965"/>
            <a:ext cx="4508335" cy="2890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1745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기준이 선이다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5" name="Shape 347"/>
          <p:cNvCxnSpPr/>
          <p:nvPr/>
        </p:nvCxnSpPr>
        <p:spPr>
          <a:xfrm rot="10800000" flipH="1">
            <a:off x="1634251" y="5747460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4" name="Shape 366"/>
          <p:cNvCxnSpPr/>
          <p:nvPr/>
        </p:nvCxnSpPr>
        <p:spPr>
          <a:xfrm flipH="1">
            <a:off x="1690001" y="2731485"/>
            <a:ext cx="14100" cy="3044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7" name="Shape 378"/>
          <p:cNvCxnSpPr/>
          <p:nvPr/>
        </p:nvCxnSpPr>
        <p:spPr>
          <a:xfrm>
            <a:off x="2684875" y="2682985"/>
            <a:ext cx="3145500" cy="2811600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8" name="Shape 379"/>
          <p:cNvSpPr txBox="1"/>
          <p:nvPr/>
        </p:nvSpPr>
        <p:spPr>
          <a:xfrm>
            <a:off x="2311225" y="2146710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기준</a:t>
            </a:r>
          </a:p>
        </p:txBody>
      </p:sp>
      <p:sp>
        <p:nvSpPr>
          <p:cNvPr id="29" name="Shape 407"/>
          <p:cNvSpPr txBox="1">
            <a:spLocks/>
          </p:cNvSpPr>
          <p:nvPr/>
        </p:nvSpPr>
        <p:spPr>
          <a:xfrm>
            <a:off x="4257625" y="2594766"/>
            <a:ext cx="3813048" cy="117244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" dirty="0" err="1"/>
              <a:t>귤일때는</a:t>
            </a:r>
            <a:r>
              <a:rPr lang="en" dirty="0"/>
              <a:t> </a:t>
            </a:r>
            <a:r>
              <a:rPr lang="en" dirty="0" err="1"/>
              <a:t>값</a:t>
            </a:r>
            <a:r>
              <a:rPr lang="ko-KR" altLang="en-US" dirty="0"/>
              <a:t>이 기준이었는데</a:t>
            </a:r>
            <a:r>
              <a:rPr lang="en-US" altLang="ko-KR" dirty="0"/>
              <a:t>,</a:t>
            </a:r>
            <a:endParaRPr lang="en" dirty="0"/>
          </a:p>
          <a:p>
            <a:pPr>
              <a:spcBef>
                <a:spcPts val="0"/>
              </a:spcBef>
              <a:buFont typeface="Arial" panose="020B0604020202020204" pitchFamily="34" charset="0"/>
              <a:buNone/>
            </a:pPr>
            <a:endParaRPr lang="en-US" dirty="0"/>
          </a:p>
          <a:p>
            <a:pPr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" dirty="0" err="1"/>
              <a:t>이젠</a:t>
            </a:r>
            <a:r>
              <a:rPr lang="en" dirty="0"/>
              <a:t> </a:t>
            </a:r>
            <a:r>
              <a:rPr lang="en" dirty="0" err="1"/>
              <a:t>기준이</a:t>
            </a:r>
            <a:r>
              <a:rPr lang="en" dirty="0"/>
              <a:t> </a:t>
            </a:r>
            <a:r>
              <a:rPr lang="en" dirty="0" err="1"/>
              <a:t>선이</a:t>
            </a:r>
            <a:r>
              <a:rPr lang="ko-KR" altLang="en-US" dirty="0"/>
              <a:t>다</a:t>
            </a:r>
            <a:r>
              <a:rPr lang="en-US" altLang="ko-KR" dirty="0"/>
              <a:t>.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002911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GoogLeNet</a:t>
            </a:r>
            <a:r>
              <a:rPr kumimoji="1" lang="ko-KR" altLang="en-US"/>
              <a:t>을 기반으로 한 </a:t>
            </a:r>
            <a:r>
              <a:rPr kumimoji="1" lang="en-US" altLang="ko-KR"/>
              <a:t>CNN</a:t>
            </a:r>
            <a:r>
              <a:rPr kumimoji="1" lang="ko-KR" altLang="en-US"/>
              <a:t>을 사용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입력은 일반 이미지를 입력으로 받는다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출력은 </a:t>
            </a:r>
            <a:r>
              <a:rPr kumimoji="1" lang="en-US" altLang="ko-KR"/>
              <a:t>98</a:t>
            </a:r>
            <a:r>
              <a:rPr kumimoji="1" lang="ko-KR" altLang="en-US"/>
              <a:t>개 상자에 대한 정보</a:t>
            </a:r>
            <a:r>
              <a:rPr kumimoji="1" lang="en-US" altLang="ko-KR"/>
              <a:t>(</a:t>
            </a:r>
            <a:r>
              <a:rPr kumimoji="1" lang="ko-KR" altLang="en-US"/>
              <a:t>위치</a:t>
            </a:r>
            <a:r>
              <a:rPr kumimoji="1" lang="en-US" altLang="ko-KR"/>
              <a:t>,</a:t>
            </a:r>
            <a:r>
              <a:rPr kumimoji="1" lang="ko-KR" altLang="en-US"/>
              <a:t> 폭과 높이</a:t>
            </a:r>
            <a:r>
              <a:rPr kumimoji="1" lang="en-US" altLang="ko-KR"/>
              <a:t>)</a:t>
            </a:r>
            <a:r>
              <a:rPr kumimoji="1" lang="ko-KR" altLang="en-US"/>
              <a:t>와 클래스와 확신도를 출력으로 한다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구조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TextBox 15">
            <a:extLst>
              <a:ext uri="{FF2B5EF4-FFF2-40B4-BE49-F238E27FC236}">
                <a16:creationId xmlns=""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2278274" y="6518166"/>
            <a:ext cx="530626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hlinkClick r:id="rId2"/>
              </a:rPr>
              <a:t>https://medium.com/@jonathan_hui/real-time-object-detection-with-yolo-yolov2-28b1b93e2088</a:t>
            </a:r>
            <a:endParaRPr kumimoji="1" lang="ko-KR" altLang="en-US" sz="1000">
              <a:ea typeface="나눔고딕" panose="020D060400000000000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4613" y="3610099"/>
            <a:ext cx="6238073" cy="2844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225802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각 셀별 </a:t>
            </a:r>
            <a:r>
              <a:rPr kumimoji="1" lang="en-US" altLang="ko-KR"/>
              <a:t>2</a:t>
            </a:r>
            <a:r>
              <a:rPr kumimoji="1" lang="ko-KR" altLang="en-US"/>
              <a:t>개의 박스를 탐지</a:t>
            </a:r>
            <a:endParaRPr kumimoji="1" lang="en-US" altLang="ko-KR"/>
          </a:p>
          <a:p>
            <a:r>
              <a:rPr kumimoji="1" lang="ko-KR" altLang="en-US"/>
              <a:t>셀에 중심을 두는 박스</a:t>
            </a:r>
            <a:endParaRPr kumimoji="1" lang="en-US" altLang="ko-KR"/>
          </a:p>
          <a:p>
            <a:r>
              <a:rPr kumimoji="1" lang="ko-KR" altLang="en-US"/>
              <a:t>각 박스 별로 분류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각 셀의 탐지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TextBox 15">
            <a:extLst>
              <a:ext uri="{FF2B5EF4-FFF2-40B4-BE49-F238E27FC236}">
                <a16:creationId xmlns=""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2562369" y="6521840"/>
            <a:ext cx="530626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hlinkClick r:id="rId2"/>
              </a:rPr>
              <a:t>https://medium.com/@jonathan_hui/real-time-object-detection-with-yolo-yolov2-28b1b93e2088</a:t>
            </a:r>
            <a:endParaRPr kumimoji="1" lang="ko-KR" altLang="en-US" sz="1000">
              <a:ea typeface="나눔고딕" panose="020D060400000000000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7272" y="2081466"/>
            <a:ext cx="4008582" cy="403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181856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57983" y="3119053"/>
            <a:ext cx="8352464" cy="1623736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YOLO</a:t>
            </a: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로</a:t>
            </a:r>
            <a:endParaRPr lang="en-US" altLang="ko-KR" sz="5400" kern="0" spc="-10">
              <a:ln w="15875">
                <a:solidFill>
                  <a:srgbClr val="FFFFFF"/>
                </a:solidFill>
              </a:ln>
              <a:solidFill>
                <a:srgbClr val="FFFFFF"/>
              </a:solidFill>
            </a:endParaRPr>
          </a:p>
          <a:p>
            <a:pPr lvl="0">
              <a:defRPr/>
            </a:pP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커스텀 데이타 학습</a:t>
            </a:r>
            <a:endParaRPr lang="en-US" altLang="ko-KR" sz="5400" kern="0" spc="-10">
              <a:ln w="15875">
                <a:solidFill>
                  <a:srgbClr val="FFFFFF"/>
                </a:solidFill>
              </a:ln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8623953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루트 폴더 아래 </a:t>
            </a:r>
            <a:r>
              <a:rPr kumimoji="1" lang="en-US" altLang="ko-KR"/>
              <a:t>2</a:t>
            </a:r>
            <a:r>
              <a:rPr kumimoji="1" lang="ko-KR" altLang="en-US"/>
              <a:t>개의 폴더와 </a:t>
            </a:r>
            <a:r>
              <a:rPr kumimoji="1" lang="en-US" altLang="ko-KR"/>
              <a:t>1</a:t>
            </a:r>
            <a:r>
              <a:rPr kumimoji="1" lang="ko-KR" altLang="en-US"/>
              <a:t>개 파일이 있다</a:t>
            </a:r>
            <a:r>
              <a:rPr kumimoji="1" lang="en-US" altLang="ko-KR"/>
              <a:t>.</a:t>
            </a:r>
          </a:p>
          <a:p>
            <a:pPr lvl="1"/>
            <a:r>
              <a:rPr kumimoji="1" lang="en-US" altLang="ko-KR"/>
              <a:t>Annotations : </a:t>
            </a:r>
            <a:r>
              <a:rPr kumimoji="1" lang="ko-KR" altLang="en-US"/>
              <a:t>레이블링 </a:t>
            </a:r>
            <a:r>
              <a:rPr kumimoji="1" lang="en-US" altLang="ko-KR"/>
              <a:t>xml </a:t>
            </a:r>
            <a:r>
              <a:rPr kumimoji="1" lang="ko-KR" altLang="en-US"/>
              <a:t>파일이 있다</a:t>
            </a:r>
            <a:r>
              <a:rPr kumimoji="1" lang="en-US" altLang="ko-KR"/>
              <a:t>.</a:t>
            </a:r>
          </a:p>
          <a:p>
            <a:pPr lvl="1"/>
            <a:r>
              <a:rPr kumimoji="1" lang="en-US" altLang="ko-KR"/>
              <a:t>JPEGImages</a:t>
            </a:r>
            <a:r>
              <a:rPr kumimoji="1" lang="ko-KR" altLang="en-US"/>
              <a:t> </a:t>
            </a:r>
            <a:r>
              <a:rPr kumimoji="1" lang="en-US" altLang="ko-KR"/>
              <a:t>:</a:t>
            </a:r>
            <a:r>
              <a:rPr kumimoji="1" lang="ko-KR" altLang="en-US"/>
              <a:t> 이미지 파일이 있다</a:t>
            </a:r>
            <a:r>
              <a:rPr kumimoji="1" lang="en-US" altLang="ko-KR"/>
              <a:t>.</a:t>
            </a:r>
          </a:p>
          <a:p>
            <a:pPr lvl="1"/>
            <a:r>
              <a:rPr kumimoji="1" lang="en-US" altLang="ko-KR"/>
              <a:t>classes.txt :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VOC </a:t>
            </a:r>
            <a:r>
              <a:rPr kumimoji="1" lang="ko-KR" altLang="en-US"/>
              <a:t>데이터 포멧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6165" y="3502808"/>
            <a:ext cx="3124200" cy="229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775008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Annotations/301.xml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레이블링 데이타</a:t>
            </a:r>
            <a:r>
              <a:rPr kumimoji="1" lang="en-US" altLang="ko-KR"/>
              <a:t> </a:t>
            </a:r>
            <a:r>
              <a:rPr kumimoji="1" lang="ko-KR" altLang="en-US"/>
              <a:t>파일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186" y="2541216"/>
            <a:ext cx="5838123" cy="422684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4292" y="3216166"/>
            <a:ext cx="3670300" cy="3302000"/>
          </a:xfrm>
          <a:prstGeom prst="rect">
            <a:avLst/>
          </a:prstGeom>
        </p:spPr>
      </p:pic>
      <p:sp>
        <p:nvSpPr>
          <p:cNvPr id="8" name="텍스트 상자 7"/>
          <p:cNvSpPr txBox="1"/>
          <p:nvPr/>
        </p:nvSpPr>
        <p:spPr>
          <a:xfrm>
            <a:off x="4743780" y="3301340"/>
            <a:ext cx="968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(103,33)</a:t>
            </a:r>
            <a:endParaRPr kumimoji="1" lang="ko-KR" altLang="en-US"/>
          </a:p>
        </p:txBody>
      </p:sp>
      <p:sp>
        <p:nvSpPr>
          <p:cNvPr id="9" name="텍스트 상자 8"/>
          <p:cNvSpPr txBox="1"/>
          <p:nvPr/>
        </p:nvSpPr>
        <p:spPr>
          <a:xfrm>
            <a:off x="6249041" y="4093943"/>
            <a:ext cx="1085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(171,100)</a:t>
            </a:r>
            <a:endParaRPr kumimoji="1" lang="ko-KR" altLang="en-US"/>
          </a:p>
        </p:txBody>
      </p:sp>
      <p:sp>
        <p:nvSpPr>
          <p:cNvPr id="10" name="텍스트 상자 9"/>
          <p:cNvSpPr txBox="1"/>
          <p:nvPr/>
        </p:nvSpPr>
        <p:spPr>
          <a:xfrm>
            <a:off x="4845773" y="4449703"/>
            <a:ext cx="1138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(133, 109)</a:t>
            </a:r>
            <a:endParaRPr kumimoji="1" lang="ko-KR" altLang="en-US"/>
          </a:p>
        </p:txBody>
      </p:sp>
      <p:sp>
        <p:nvSpPr>
          <p:cNvPr id="11" name="텍스트 상자 10"/>
          <p:cNvSpPr txBox="1"/>
          <p:nvPr/>
        </p:nvSpPr>
        <p:spPr>
          <a:xfrm>
            <a:off x="6522292" y="5391835"/>
            <a:ext cx="1085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(222,181)</a:t>
            </a:r>
            <a:endParaRPr kumimoji="1" lang="ko-KR" altLang="en-US"/>
          </a:p>
        </p:txBody>
      </p:sp>
      <p:sp>
        <p:nvSpPr>
          <p:cNvPr id="12" name="텍스트 상자 11"/>
          <p:cNvSpPr txBox="1"/>
          <p:nvPr/>
        </p:nvSpPr>
        <p:spPr>
          <a:xfrm>
            <a:off x="6373980" y="3470389"/>
            <a:ext cx="718658" cy="369332"/>
          </a:xfrm>
          <a:prstGeom prst="rect">
            <a:avLst/>
          </a:prstGeom>
          <a:solidFill>
            <a:srgbClr val="00B0F0"/>
          </a:solidFill>
        </p:spPr>
        <p:txBody>
          <a:bodyPr wrap="none" rtlCol="0">
            <a:spAutoFit/>
          </a:bodyPr>
          <a:lstStyle/>
          <a:p>
            <a:r>
              <a:rPr kumimoji="1" lang="en-US" altLang="ko-KR"/>
              <a:t>cured</a:t>
            </a:r>
            <a:endParaRPr kumimoji="1" lang="ko-KR" altLang="en-US"/>
          </a:p>
        </p:txBody>
      </p:sp>
      <p:sp>
        <p:nvSpPr>
          <p:cNvPr id="13" name="텍스트 상자 12"/>
          <p:cNvSpPr txBox="1"/>
          <p:nvPr/>
        </p:nvSpPr>
        <p:spPr>
          <a:xfrm>
            <a:off x="7056263" y="4532831"/>
            <a:ext cx="718658" cy="369332"/>
          </a:xfrm>
          <a:prstGeom prst="rect">
            <a:avLst/>
          </a:prstGeom>
          <a:solidFill>
            <a:srgbClr val="00B0F0"/>
          </a:solidFill>
        </p:spPr>
        <p:txBody>
          <a:bodyPr wrap="none" rtlCol="0">
            <a:spAutoFit/>
          </a:bodyPr>
          <a:lstStyle/>
          <a:p>
            <a:r>
              <a:rPr kumimoji="1" lang="en-US" altLang="ko-KR"/>
              <a:t>cured</a:t>
            </a:r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41471168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>
                <a:hlinkClick r:id="rId2"/>
              </a:rPr>
              <a:t>https://github.com/tzutalin/labelImg</a:t>
            </a:r>
            <a:r>
              <a:rPr lang="ko-KR" altLang="en-US"/>
              <a:t> 를 사용</a:t>
            </a:r>
            <a:r>
              <a:rPr lang="en-US" altLang="ko-KR"/>
              <a:t>.</a:t>
            </a:r>
          </a:p>
          <a:p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레이블링 툴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TextBox 15">
            <a:extLst>
              <a:ext uri="{FF2B5EF4-FFF2-40B4-BE49-F238E27FC236}">
                <a16:creationId xmlns=""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3154561" y="6462173"/>
            <a:ext cx="211628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hlinkClick r:id="rId2"/>
              </a:rPr>
              <a:t>https://github.com/tzutalin/labelImg</a:t>
            </a:r>
            <a:endParaRPr kumimoji="1" lang="ko-KR" altLang="en-US" sz="1000">
              <a:ea typeface="나눔고딕" panose="020D060400000000000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700" y="2663701"/>
            <a:ext cx="6832600" cy="345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26301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2</a:t>
            </a:r>
            <a:r>
              <a:rPr kumimoji="1" lang="ko-KR" altLang="en-US"/>
              <a:t>개의 파일과 </a:t>
            </a:r>
            <a:r>
              <a:rPr kumimoji="1" lang="en-US" altLang="ko-KR"/>
              <a:t>1</a:t>
            </a:r>
            <a:r>
              <a:rPr kumimoji="1" lang="ko-KR" altLang="en-US"/>
              <a:t>개의 폴더가 있다</a:t>
            </a:r>
            <a:r>
              <a:rPr kumimoji="1" lang="en-US" altLang="ko-KR"/>
              <a:t>.</a:t>
            </a:r>
          </a:p>
          <a:p>
            <a:pPr lvl="1"/>
            <a:r>
              <a:rPr kumimoji="1" lang="en-US" altLang="ko-KR"/>
              <a:t>train_all.txt : </a:t>
            </a:r>
            <a:r>
              <a:rPr kumimoji="1" lang="ko-KR" altLang="en-US"/>
              <a:t>레이블링 데이터가 담긴 파일</a:t>
            </a:r>
            <a:r>
              <a:rPr kumimoji="1" lang="en-US" altLang="ko-KR"/>
              <a:t>.</a:t>
            </a:r>
            <a:r>
              <a:rPr kumimoji="1" lang="ko-KR" altLang="en-US"/>
              <a:t> 이름은 임의 가능</a:t>
            </a:r>
            <a:endParaRPr kumimoji="1" lang="en-US" altLang="ko-KR"/>
          </a:p>
          <a:p>
            <a:pPr lvl="1"/>
            <a:r>
              <a:rPr kumimoji="1" lang="en-US" altLang="ko-KR"/>
              <a:t>JPEGImages : </a:t>
            </a:r>
            <a:r>
              <a:rPr kumimoji="1" lang="ko-KR" altLang="en-US"/>
              <a:t>이미지 파일이 있다</a:t>
            </a:r>
            <a:r>
              <a:rPr kumimoji="1" lang="en-US" altLang="ko-KR"/>
              <a:t>.</a:t>
            </a:r>
          </a:p>
          <a:p>
            <a:pPr lvl="1"/>
            <a:r>
              <a:rPr kumimoji="1" lang="en-US" altLang="ko-KR"/>
              <a:t>classes.txt : </a:t>
            </a:r>
            <a:r>
              <a:rPr kumimoji="1" lang="ko-KR" altLang="en-US"/>
              <a:t>클래스의 이름이 담긴 파일</a:t>
            </a:r>
            <a:endParaRPr kumimoji="1" lang="en-US" altLang="ko-KR"/>
          </a:p>
          <a:p>
            <a:pPr lvl="1"/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darknet</a:t>
            </a:r>
            <a:r>
              <a:rPr kumimoji="1" lang="ko-KR" altLang="en-US"/>
              <a:t>의 레이블링 데이터 포멧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8141" y="3753126"/>
            <a:ext cx="3111500" cy="180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328418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train_all.txt</a:t>
            </a:r>
          </a:p>
          <a:p>
            <a:endParaRPr kumimoji="1" lang="en-US" altLang="ko-KR"/>
          </a:p>
          <a:p>
            <a:endParaRPr kumimoji="1" lang="en-US" altLang="ko-KR"/>
          </a:p>
          <a:p>
            <a:endParaRPr kumimoji="1" lang="en-US" altLang="ko-KR"/>
          </a:p>
          <a:p>
            <a:endParaRPr kumimoji="1" lang="en-US" altLang="ko-KR"/>
          </a:p>
          <a:p>
            <a:endParaRPr kumimoji="1" lang="en-US" altLang="ko-KR"/>
          </a:p>
          <a:p>
            <a:endParaRPr kumimoji="1" lang="en-US" altLang="ko-KR"/>
          </a:p>
          <a:p>
            <a:r>
              <a:rPr kumimoji="1" lang="en-US" altLang="ko-KR"/>
              <a:t>VOC </a:t>
            </a:r>
            <a:r>
              <a:rPr kumimoji="1" lang="ko-KR" altLang="en-US"/>
              <a:t>포멧의 </a:t>
            </a:r>
            <a:r>
              <a:rPr kumimoji="1" lang="en-US" altLang="ko-KR"/>
              <a:t>Annotations</a:t>
            </a:r>
            <a:r>
              <a:rPr kumimoji="1" lang="ko-KR" altLang="en-US"/>
              <a:t>밑의</a:t>
            </a:r>
            <a:r>
              <a:rPr kumimoji="1" lang="en-US" altLang="ko-KR"/>
              <a:t> xml</a:t>
            </a:r>
            <a:r>
              <a:rPr kumimoji="1" lang="ko-KR" altLang="en-US"/>
              <a:t>파일의 내용을 이파일에 담는다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레이블링 데이터 파일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263" y="2985684"/>
            <a:ext cx="8884737" cy="1253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161067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(</a:t>
            </a:r>
            <a:r>
              <a:rPr kumimoji="1" lang="ko-KR" altLang="en-US"/>
              <a:t>파일이름</a:t>
            </a:r>
            <a:r>
              <a:rPr kumimoji="1" lang="en-US" altLang="ko-KR"/>
              <a:t>)</a:t>
            </a:r>
            <a:r>
              <a:rPr kumimoji="1" lang="ko-KR" altLang="en-US"/>
              <a:t> </a:t>
            </a:r>
            <a:r>
              <a:rPr kumimoji="1" lang="en-US" altLang="ko-KR"/>
              <a:t>+</a:t>
            </a:r>
            <a:r>
              <a:rPr kumimoji="1" lang="ko-KR" altLang="en-US"/>
              <a:t> </a:t>
            </a:r>
            <a:r>
              <a:rPr kumimoji="1" lang="en-US" altLang="ko-KR"/>
              <a:t>(box1</a:t>
            </a:r>
            <a:r>
              <a:rPr kumimoji="1" lang="ko-KR" altLang="en-US"/>
              <a:t>정보</a:t>
            </a:r>
            <a:r>
              <a:rPr kumimoji="1" lang="en-US" altLang="ko-KR"/>
              <a:t>)</a:t>
            </a:r>
            <a:r>
              <a:rPr kumimoji="1" lang="ko-KR" altLang="en-US"/>
              <a:t> </a:t>
            </a:r>
            <a:r>
              <a:rPr kumimoji="1" lang="en-US" altLang="ko-KR"/>
              <a:t>+</a:t>
            </a:r>
            <a:r>
              <a:rPr kumimoji="1" lang="ko-KR" altLang="en-US"/>
              <a:t> </a:t>
            </a:r>
            <a:r>
              <a:rPr kumimoji="1" lang="en-US" altLang="ko-KR"/>
              <a:t>(box2</a:t>
            </a:r>
            <a:r>
              <a:rPr kumimoji="1" lang="ko-KR" altLang="en-US"/>
              <a:t>정보</a:t>
            </a:r>
            <a:r>
              <a:rPr kumimoji="1" lang="en-US" altLang="ko-KR"/>
              <a:t>)</a:t>
            </a:r>
            <a:r>
              <a:rPr kumimoji="1" lang="ko-KR" altLang="en-US"/>
              <a:t> </a:t>
            </a:r>
            <a:r>
              <a:rPr kumimoji="1" lang="en-US" altLang="ko-KR"/>
              <a:t>+</a:t>
            </a:r>
            <a:r>
              <a:rPr kumimoji="1" lang="ko-KR" altLang="en-US"/>
              <a:t> </a:t>
            </a:r>
            <a:r>
              <a:rPr kumimoji="1" lang="mr-IN" altLang="ko-KR"/>
              <a:t>…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레이블링 데이터 포멧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25399"/>
            <a:ext cx="9144000" cy="213435"/>
          </a:xfrm>
          <a:prstGeom prst="rect">
            <a:avLst/>
          </a:prstGeom>
        </p:spPr>
      </p:pic>
      <p:sp>
        <p:nvSpPr>
          <p:cNvPr id="8" name="텍스트 상자 7"/>
          <p:cNvSpPr txBox="1"/>
          <p:nvPr/>
        </p:nvSpPr>
        <p:spPr>
          <a:xfrm>
            <a:off x="0" y="4704359"/>
            <a:ext cx="88344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is-IS" altLang="ko-KR" sz="2800"/>
              <a:t>...path/301.jpg  (103,33),(171,100),2  (133,109),(222,181),2</a:t>
            </a:r>
            <a:endParaRPr kumimoji="1" lang="ko-KR" altLang="en-US" sz="2800"/>
          </a:p>
        </p:txBody>
      </p:sp>
      <p:sp>
        <p:nvSpPr>
          <p:cNvPr id="9" name="직사각형 8"/>
          <p:cNvSpPr/>
          <p:nvPr/>
        </p:nvSpPr>
        <p:spPr>
          <a:xfrm>
            <a:off x="109817" y="4572000"/>
            <a:ext cx="2182121" cy="795647"/>
          </a:xfrm>
          <a:prstGeom prst="rect">
            <a:avLst/>
          </a:pr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2401755" y="4572000"/>
            <a:ext cx="2977767" cy="795647"/>
          </a:xfrm>
          <a:prstGeom prst="rect">
            <a:avLst/>
          </a:pr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5458552" y="4568145"/>
            <a:ext cx="3375918" cy="795647"/>
          </a:xfrm>
          <a:prstGeom prst="rect">
            <a:avLst/>
          </a:pr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텍스트 상자 13"/>
          <p:cNvSpPr txBox="1"/>
          <p:nvPr/>
        </p:nvSpPr>
        <p:spPr>
          <a:xfrm>
            <a:off x="308106" y="417072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/>
              <a:t>파일이름</a:t>
            </a:r>
          </a:p>
        </p:txBody>
      </p:sp>
      <p:sp>
        <p:nvSpPr>
          <p:cNvPr id="15" name="텍스트 상자 14"/>
          <p:cNvSpPr txBox="1"/>
          <p:nvPr/>
        </p:nvSpPr>
        <p:spPr>
          <a:xfrm>
            <a:off x="2401755" y="4170724"/>
            <a:ext cx="11549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box1 </a:t>
            </a:r>
            <a:r>
              <a:rPr kumimoji="1" lang="ko-KR" altLang="en-US"/>
              <a:t>정보</a:t>
            </a:r>
          </a:p>
        </p:txBody>
      </p:sp>
      <p:sp>
        <p:nvSpPr>
          <p:cNvPr id="16" name="텍스트 상자 15"/>
          <p:cNvSpPr txBox="1"/>
          <p:nvPr/>
        </p:nvSpPr>
        <p:spPr>
          <a:xfrm>
            <a:off x="5458552" y="4170724"/>
            <a:ext cx="11549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box2 </a:t>
            </a:r>
            <a:r>
              <a:rPr kumimoji="1" lang="ko-KR" altLang="en-US"/>
              <a:t>정보</a:t>
            </a:r>
          </a:p>
        </p:txBody>
      </p:sp>
      <p:sp>
        <p:nvSpPr>
          <p:cNvPr id="17" name="모서리가 둥근 직사각형 16"/>
          <p:cNvSpPr/>
          <p:nvPr/>
        </p:nvSpPr>
        <p:spPr>
          <a:xfrm>
            <a:off x="2401755" y="4778221"/>
            <a:ext cx="1154932" cy="753729"/>
          </a:xfrm>
          <a:prstGeom prst="roundRect">
            <a:avLst/>
          </a:prstGeom>
          <a:noFill/>
          <a:ln w="222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3686639" y="4786117"/>
            <a:ext cx="1360374" cy="745833"/>
          </a:xfrm>
          <a:prstGeom prst="roundRect">
            <a:avLst/>
          </a:prstGeom>
          <a:noFill/>
          <a:ln w="222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5089041" y="4763431"/>
            <a:ext cx="369511" cy="740429"/>
          </a:xfrm>
          <a:prstGeom prst="roundRect">
            <a:avLst/>
          </a:prstGeom>
          <a:noFill/>
          <a:ln w="222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텍스트 상자 19"/>
          <p:cNvSpPr txBox="1"/>
          <p:nvPr/>
        </p:nvSpPr>
        <p:spPr>
          <a:xfrm>
            <a:off x="1607743" y="5623782"/>
            <a:ext cx="1783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box </a:t>
            </a:r>
            <a:r>
              <a:rPr kumimoji="1" lang="ko-KR" altLang="en-US"/>
              <a:t>좌상단 좌표</a:t>
            </a:r>
          </a:p>
        </p:txBody>
      </p:sp>
      <p:sp>
        <p:nvSpPr>
          <p:cNvPr id="21" name="텍스트 상자 20"/>
          <p:cNvSpPr txBox="1"/>
          <p:nvPr/>
        </p:nvSpPr>
        <p:spPr>
          <a:xfrm>
            <a:off x="3525580" y="5609737"/>
            <a:ext cx="1783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box </a:t>
            </a:r>
            <a:r>
              <a:rPr kumimoji="1" lang="ko-KR" altLang="en-US"/>
              <a:t>우하단 좌표</a:t>
            </a:r>
          </a:p>
        </p:txBody>
      </p:sp>
      <p:sp>
        <p:nvSpPr>
          <p:cNvPr id="22" name="텍스트 상자 21"/>
          <p:cNvSpPr txBox="1"/>
          <p:nvPr/>
        </p:nvSpPr>
        <p:spPr>
          <a:xfrm>
            <a:off x="5308889" y="5581647"/>
            <a:ext cx="1622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/>
              <a:t>클래스 인덱스</a:t>
            </a:r>
          </a:p>
        </p:txBody>
      </p:sp>
    </p:spTree>
    <p:extLst>
      <p:ext uri="{BB962C8B-B14F-4D97-AF65-F5344CB8AC3E}">
        <p14:creationId xmlns:p14="http://schemas.microsoft.com/office/powerpoint/2010/main" val="400717553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레이블링 툴의 경우 일반적으로 </a:t>
            </a:r>
            <a:r>
              <a:rPr kumimoji="1" lang="en-US" altLang="ko-KR"/>
              <a:t>VOC</a:t>
            </a:r>
            <a:r>
              <a:rPr kumimoji="1" lang="ko-KR" altLang="en-US"/>
              <a:t> 포멧을 지원한다</a:t>
            </a:r>
            <a:r>
              <a:rPr kumimoji="1" lang="en-US" altLang="ko-KR"/>
              <a:t>.</a:t>
            </a:r>
          </a:p>
          <a:p>
            <a:r>
              <a:rPr kumimoji="1" lang="en-US" altLang="ko-KR"/>
              <a:t>YOLO</a:t>
            </a:r>
            <a:r>
              <a:rPr kumimoji="1" lang="ko-KR" altLang="en-US"/>
              <a:t>로 학습하기 위해서 변환이 필요하다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VOC </a:t>
            </a:r>
            <a:r>
              <a:rPr kumimoji="1" lang="ko-KR" altLang="en-US"/>
              <a:t>포멧을 </a:t>
            </a:r>
            <a:r>
              <a:rPr kumimoji="1" lang="en-US" altLang="ko-KR"/>
              <a:t>darknet</a:t>
            </a:r>
            <a:r>
              <a:rPr kumimoji="1" lang="ko-KR" altLang="en-US"/>
              <a:t> 포멧으로 변환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11962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새 기준의 의미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Shape 414"/>
          <p:cNvSpPr txBox="1"/>
          <p:nvPr/>
        </p:nvSpPr>
        <p:spPr>
          <a:xfrm>
            <a:off x="6239279" y="3652399"/>
            <a:ext cx="1466400" cy="523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익은거</a:t>
            </a:r>
          </a:p>
        </p:txBody>
      </p:sp>
      <p:sp>
        <p:nvSpPr>
          <p:cNvPr id="6" name="Shape 415"/>
          <p:cNvSpPr txBox="1"/>
          <p:nvPr/>
        </p:nvSpPr>
        <p:spPr>
          <a:xfrm>
            <a:off x="4397367" y="4424433"/>
            <a:ext cx="1466400" cy="523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안익은거</a:t>
            </a:r>
          </a:p>
        </p:txBody>
      </p:sp>
      <p:sp>
        <p:nvSpPr>
          <p:cNvPr id="10" name="Shape 419"/>
          <p:cNvSpPr txBox="1"/>
          <p:nvPr/>
        </p:nvSpPr>
        <p:spPr>
          <a:xfrm>
            <a:off x="8171164" y="5168717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크기</a:t>
            </a:r>
          </a:p>
        </p:txBody>
      </p:sp>
      <p:sp>
        <p:nvSpPr>
          <p:cNvPr id="11" name="Shape 420"/>
          <p:cNvSpPr txBox="1"/>
          <p:nvPr/>
        </p:nvSpPr>
        <p:spPr>
          <a:xfrm>
            <a:off x="3701153" y="2763845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err="1"/>
              <a:t>색깔</a:t>
            </a:r>
            <a:endParaRPr lang="en"/>
          </a:p>
        </p:txBody>
      </p:sp>
      <p:sp>
        <p:nvSpPr>
          <p:cNvPr id="12" name="Shape 407"/>
          <p:cNvSpPr txBox="1">
            <a:spLocks/>
          </p:cNvSpPr>
          <p:nvPr/>
        </p:nvSpPr>
        <p:spPr>
          <a:xfrm>
            <a:off x="628650" y="2017754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/>
              <a:t>크기하고 색깔하고 같이 고려해서 어느정도 이상이면 익은거</a:t>
            </a:r>
            <a:endParaRPr lang="en"/>
          </a:p>
        </p:txBody>
      </p:sp>
      <p:cxnSp>
        <p:nvCxnSpPr>
          <p:cNvPr id="16" name="Shape 416"/>
          <p:cNvCxnSpPr/>
          <p:nvPr/>
        </p:nvCxnSpPr>
        <p:spPr>
          <a:xfrm rot="10800000" flipH="1">
            <a:off x="4117116" y="5447235"/>
            <a:ext cx="4011900" cy="5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7" name="Shape 417"/>
          <p:cNvCxnSpPr/>
          <p:nvPr/>
        </p:nvCxnSpPr>
        <p:spPr>
          <a:xfrm>
            <a:off x="4946273" y="3241968"/>
            <a:ext cx="2241000" cy="2103599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8" name="Shape 418"/>
          <p:cNvCxnSpPr/>
          <p:nvPr/>
        </p:nvCxnSpPr>
        <p:spPr>
          <a:xfrm flipH="1">
            <a:off x="4156977" y="3190429"/>
            <a:ext cx="9900" cy="22776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</p:spTree>
    <p:extLst>
      <p:ext uri="{BB962C8B-B14F-4D97-AF65-F5344CB8AC3E}">
        <p14:creationId xmlns:p14="http://schemas.microsoft.com/office/powerpoint/2010/main" val="1125027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원 모델에서 </a:t>
            </a:r>
            <a:r>
              <a:rPr kumimoji="1" lang="en-US" altLang="ko-KR"/>
              <a:t>Fully Connted </a:t>
            </a:r>
            <a:r>
              <a:rPr kumimoji="1" lang="ko-KR" altLang="en-US"/>
              <a:t>레이버만 학습한다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전이학습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63335"/>
            <a:ext cx="9144000" cy="2430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799197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 noProof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SSD</a:t>
            </a:r>
            <a:r>
              <a:rPr lang="ko-KR" altLang="en-US" sz="5400" kern="0" spc="-10" noProof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로 물체 탐지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43400888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Single Shot Detector. </a:t>
            </a:r>
            <a:r>
              <a:rPr kumimoji="1" lang="ko-KR" altLang="en-US"/>
              <a:t>역시 </a:t>
            </a:r>
            <a:r>
              <a:rPr kumimoji="1" lang="en-US" altLang="ko-KR"/>
              <a:t>1</a:t>
            </a:r>
            <a:r>
              <a:rPr kumimoji="1" lang="ko-KR" altLang="en-US"/>
              <a:t>회를 강조한 이름</a:t>
            </a:r>
            <a:endParaRPr kumimoji="1" lang="en-US" altLang="ko-KR"/>
          </a:p>
          <a:p>
            <a:r>
              <a:rPr kumimoji="1" lang="en-US" altLang="ko-KR"/>
              <a:t>VGG16</a:t>
            </a:r>
            <a:r>
              <a:rPr kumimoji="1" lang="ko-KR" altLang="en-US"/>
              <a:t>을 기반으로 한다</a:t>
            </a:r>
            <a:r>
              <a:rPr kumimoji="1" lang="en-US" altLang="ko-KR"/>
              <a:t>.</a:t>
            </a:r>
          </a:p>
          <a:p>
            <a:r>
              <a:rPr kumimoji="1" lang="en-US" altLang="ko-KR"/>
              <a:t>full conntected </a:t>
            </a:r>
            <a:r>
              <a:rPr kumimoji="1" lang="ko-KR" altLang="en-US"/>
              <a:t>레이를 없에고</a:t>
            </a:r>
            <a:r>
              <a:rPr kumimoji="1" lang="en-US" altLang="ko-KR"/>
              <a:t>,</a:t>
            </a:r>
            <a:r>
              <a:rPr kumimoji="1" lang="ko-KR" altLang="en-US"/>
              <a:t> 각 </a:t>
            </a:r>
            <a:r>
              <a:rPr kumimoji="1" lang="en-US" altLang="ko-KR"/>
              <a:t>conv </a:t>
            </a:r>
            <a:r>
              <a:rPr kumimoji="1" lang="ko-KR" altLang="en-US"/>
              <a:t>레이어의 값을 하나로 받는다</a:t>
            </a:r>
            <a:r>
              <a:rPr kumimoji="1" lang="en-US" altLang="ko-KR"/>
              <a:t>.</a:t>
            </a:r>
          </a:p>
          <a:p>
            <a:r>
              <a:rPr kumimoji="1" lang="en-US" altLang="ko-KR"/>
              <a:t>YOLO</a:t>
            </a:r>
            <a:r>
              <a:rPr kumimoji="1" lang="ko-KR" altLang="en-US"/>
              <a:t>는 </a:t>
            </a:r>
            <a:r>
              <a:rPr kumimoji="1" lang="en-US" altLang="ko-KR"/>
              <a:t>98</a:t>
            </a:r>
            <a:r>
              <a:rPr kumimoji="1" lang="ko-KR" altLang="en-US"/>
              <a:t>개 박스를 출력하는데 비해</a:t>
            </a:r>
            <a:r>
              <a:rPr kumimoji="1" lang="en-US" altLang="ko-KR"/>
              <a:t>,</a:t>
            </a:r>
            <a:r>
              <a:rPr kumimoji="1" lang="ko-KR" altLang="en-US"/>
              <a:t> </a:t>
            </a:r>
            <a:r>
              <a:rPr kumimoji="1" lang="en-US" altLang="ko-KR"/>
              <a:t>5776</a:t>
            </a:r>
            <a:r>
              <a:rPr kumimoji="1" lang="ko-KR" altLang="en-US"/>
              <a:t>개의 박스를 출력한다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SSD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97234564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I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SSD </a:t>
            </a:r>
            <a:r>
              <a:rPr kumimoji="1" lang="ko-KR" altLang="en-US"/>
              <a:t>구조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TextBox 15">
            <a:extLst>
              <a:ext uri="{FF2B5EF4-FFF2-40B4-BE49-F238E27FC236}">
                <a16:creationId xmlns=""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3154561" y="6462173"/>
            <a:ext cx="21435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hlinkClick r:id="rId2"/>
              </a:rPr>
              <a:t>https://arxiv.org/pdf/1512.02325.pdf</a:t>
            </a:r>
            <a:endParaRPr kumimoji="1" lang="ko-KR" altLang="en-US" sz="1000">
              <a:ea typeface="나눔고딕" panose="020D060400000000000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74927"/>
            <a:ext cx="7623958" cy="438177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5029" y="1876808"/>
            <a:ext cx="7623958" cy="4381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7372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처음이자 마지막 수식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12" name="Shape 407"/>
          <p:cNvSpPr txBox="1">
            <a:spLocks/>
          </p:cNvSpPr>
          <p:nvPr/>
        </p:nvSpPr>
        <p:spPr>
          <a:xfrm>
            <a:off x="628650" y="2017754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/>
              <a:t>선은 다음 식으로 표현</a:t>
            </a:r>
            <a:endParaRPr lang="en-US" altLang="ko-KR"/>
          </a:p>
          <a:p>
            <a:pPr>
              <a:spcBef>
                <a:spcPts val="0"/>
              </a:spcBef>
              <a:buNone/>
            </a:pPr>
            <a:endParaRPr lang="en-US"/>
          </a:p>
          <a:p>
            <a:pPr lvl="0">
              <a:spcBef>
                <a:spcPts val="0"/>
              </a:spcBef>
              <a:buNone/>
            </a:pPr>
            <a:r>
              <a:rPr lang="en" altLang="ko-KR"/>
              <a:t>w</a:t>
            </a:r>
            <a:r>
              <a:rPr lang="en" altLang="ko-KR" baseline="-25000"/>
              <a:t>1</a:t>
            </a:r>
            <a:r>
              <a:rPr lang="en" altLang="ko-KR"/>
              <a:t>x</a:t>
            </a:r>
            <a:r>
              <a:rPr lang="en" altLang="ko-KR" baseline="-25000"/>
              <a:t>1</a:t>
            </a:r>
            <a:r>
              <a:rPr lang="en" altLang="ko-KR"/>
              <a:t> + w</a:t>
            </a:r>
            <a:r>
              <a:rPr lang="en" altLang="ko-KR" baseline="-25000"/>
              <a:t>2</a:t>
            </a:r>
            <a:r>
              <a:rPr lang="en" altLang="ko-KR"/>
              <a:t>x</a:t>
            </a:r>
            <a:r>
              <a:rPr lang="en" altLang="ko-KR" baseline="-25000"/>
              <a:t>2</a:t>
            </a:r>
            <a:r>
              <a:rPr lang="en" altLang="ko-KR"/>
              <a:t> = b</a:t>
            </a:r>
          </a:p>
        </p:txBody>
      </p:sp>
      <p:cxnSp>
        <p:nvCxnSpPr>
          <p:cNvPr id="13" name="Shape 416"/>
          <p:cNvCxnSpPr/>
          <p:nvPr/>
        </p:nvCxnSpPr>
        <p:spPr>
          <a:xfrm rot="10800000" flipH="1">
            <a:off x="4117116" y="5447235"/>
            <a:ext cx="4011900" cy="5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4" name="Shape 417"/>
          <p:cNvCxnSpPr/>
          <p:nvPr/>
        </p:nvCxnSpPr>
        <p:spPr>
          <a:xfrm>
            <a:off x="4946273" y="3241968"/>
            <a:ext cx="2241000" cy="2103599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5" name="Shape 418"/>
          <p:cNvCxnSpPr/>
          <p:nvPr/>
        </p:nvCxnSpPr>
        <p:spPr>
          <a:xfrm flipH="1">
            <a:off x="4156977" y="3190429"/>
            <a:ext cx="9900" cy="22776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6" name="Shape 420"/>
          <p:cNvSpPr txBox="1"/>
          <p:nvPr/>
        </p:nvSpPr>
        <p:spPr>
          <a:xfrm>
            <a:off x="3938291" y="2730054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/>
              <a:t>x</a:t>
            </a:r>
            <a:r>
              <a:rPr lang="en" altLang="ko-KR" baseline="-25000"/>
              <a:t>2</a:t>
            </a:r>
            <a:endParaRPr lang="en"/>
          </a:p>
        </p:txBody>
      </p:sp>
      <p:sp>
        <p:nvSpPr>
          <p:cNvPr id="17" name="텍스트 상자 16"/>
          <p:cNvSpPr txBox="1"/>
          <p:nvPr/>
        </p:nvSpPr>
        <p:spPr>
          <a:xfrm>
            <a:off x="4844153" y="2906904"/>
            <a:ext cx="18225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sz="1400" dirty="0"/>
              <a:t> </a:t>
            </a:r>
            <a:r>
              <a:rPr lang="en-US" altLang="ko-KR" sz="1400" dirty="0"/>
              <a:t>w</a:t>
            </a:r>
            <a:r>
              <a:rPr lang="en-US" altLang="ko-KR" sz="1400" baseline="-25000" dirty="0"/>
              <a:t>1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</a:t>
            </a:r>
            <a:r>
              <a:rPr lang="en-US" altLang="ko-KR" sz="1400" dirty="0"/>
              <a:t>w</a:t>
            </a:r>
            <a:r>
              <a:rPr lang="en-US" altLang="ko-KR" sz="1400" baseline="-25000" dirty="0"/>
              <a:t>2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= </a:t>
            </a:r>
            <a:r>
              <a:rPr lang="en-US" altLang="ko-KR" sz="1400" dirty="0"/>
              <a:t>b</a:t>
            </a:r>
            <a:endParaRPr lang="en" altLang="ko-KR" sz="1400" dirty="0"/>
          </a:p>
          <a:p>
            <a:endParaRPr kumimoji="1" lang="ko-KR" altLang="en-US" sz="1400" dirty="0"/>
          </a:p>
        </p:txBody>
      </p:sp>
      <p:sp>
        <p:nvSpPr>
          <p:cNvPr id="23" name="Shape 419"/>
          <p:cNvSpPr txBox="1"/>
          <p:nvPr/>
        </p:nvSpPr>
        <p:spPr>
          <a:xfrm>
            <a:off x="8168878" y="5194389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/>
              <a:t>x</a:t>
            </a:r>
            <a:r>
              <a:rPr lang="en" altLang="ko-KR" baseline="-25000"/>
              <a:t>1</a:t>
            </a:r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85802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선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7" name="Shape 416"/>
          <p:cNvCxnSpPr/>
          <p:nvPr/>
        </p:nvCxnSpPr>
        <p:spPr>
          <a:xfrm rot="10800000" flipH="1">
            <a:off x="4117116" y="5447235"/>
            <a:ext cx="4011900" cy="5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8" name="Shape 417"/>
          <p:cNvCxnSpPr/>
          <p:nvPr/>
        </p:nvCxnSpPr>
        <p:spPr>
          <a:xfrm>
            <a:off x="5047377" y="3215974"/>
            <a:ext cx="2241000" cy="2103599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9" name="Shape 418"/>
          <p:cNvCxnSpPr/>
          <p:nvPr/>
        </p:nvCxnSpPr>
        <p:spPr>
          <a:xfrm flipH="1">
            <a:off x="4156977" y="3190429"/>
            <a:ext cx="9900" cy="22776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0" name="Shape 419"/>
          <p:cNvSpPr txBox="1"/>
          <p:nvPr/>
        </p:nvSpPr>
        <p:spPr>
          <a:xfrm>
            <a:off x="8168878" y="5194389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/>
              <a:t>x</a:t>
            </a:r>
            <a:r>
              <a:rPr lang="en" altLang="ko-KR" baseline="-25000"/>
              <a:t>1</a:t>
            </a:r>
            <a:endParaRPr lang="en"/>
          </a:p>
        </p:txBody>
      </p:sp>
      <p:sp>
        <p:nvSpPr>
          <p:cNvPr id="11" name="Shape 420"/>
          <p:cNvSpPr txBox="1"/>
          <p:nvPr/>
        </p:nvSpPr>
        <p:spPr>
          <a:xfrm>
            <a:off x="3938291" y="2730054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/>
              <a:t>x</a:t>
            </a:r>
            <a:r>
              <a:rPr lang="en" altLang="ko-KR" baseline="-25000"/>
              <a:t>2</a:t>
            </a:r>
            <a:endParaRPr lang="en"/>
          </a:p>
        </p:txBody>
      </p:sp>
      <p:sp>
        <p:nvSpPr>
          <p:cNvPr id="12" name="Shape 407"/>
          <p:cNvSpPr txBox="1">
            <a:spLocks/>
          </p:cNvSpPr>
          <p:nvPr/>
        </p:nvSpPr>
        <p:spPr>
          <a:xfrm>
            <a:off x="628650" y="2017754"/>
            <a:ext cx="7500366" cy="3294273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endParaRPr lang="en-US" dirty="0"/>
          </a:p>
          <a:p>
            <a:pPr>
              <a:spcBef>
                <a:spcPts val="0"/>
              </a:spcBef>
              <a:buNone/>
            </a:pPr>
            <a:endParaRPr lang="en-US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x</a:t>
            </a:r>
            <a:r>
              <a:rPr lang="en" altLang="ko-KR" baseline="-25000" dirty="0"/>
              <a:t>1</a:t>
            </a:r>
            <a:r>
              <a:rPr lang="en" altLang="ko-KR" dirty="0"/>
              <a:t> + x</a:t>
            </a:r>
            <a:r>
              <a:rPr lang="en" altLang="ko-KR" baseline="-25000" dirty="0"/>
              <a:t>2</a:t>
            </a:r>
            <a:r>
              <a:rPr lang="en" altLang="ko-KR" dirty="0"/>
              <a:t> = </a:t>
            </a:r>
            <a:r>
              <a:rPr lang="en-US" altLang="ko-KR" dirty="0"/>
              <a:t>3.5</a:t>
            </a:r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 err="1"/>
              <a:t>크기</a:t>
            </a:r>
            <a:r>
              <a:rPr lang="en" altLang="ko-KR" dirty="0"/>
              <a:t> </a:t>
            </a:r>
            <a:r>
              <a:rPr lang="en" altLang="ko-KR" dirty="0" err="1"/>
              <a:t>정도</a:t>
            </a:r>
            <a:r>
              <a:rPr lang="en" altLang="ko-KR" dirty="0"/>
              <a:t>(x</a:t>
            </a:r>
            <a:r>
              <a:rPr lang="en" altLang="ko-KR" baseline="-25000" dirty="0"/>
              <a:t>1</a:t>
            </a:r>
            <a:r>
              <a:rPr lang="en" altLang="ko-KR" dirty="0"/>
              <a:t>)</a:t>
            </a:r>
            <a:r>
              <a:rPr lang="en" altLang="ko-KR" dirty="0" err="1"/>
              <a:t>하고</a:t>
            </a: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endParaRPr lang="en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 err="1"/>
              <a:t>색깔</a:t>
            </a:r>
            <a:r>
              <a:rPr lang="en" altLang="ko-KR" dirty="0"/>
              <a:t> </a:t>
            </a:r>
            <a:r>
              <a:rPr lang="en" altLang="ko-KR" dirty="0" err="1"/>
              <a:t>정도</a:t>
            </a:r>
            <a:r>
              <a:rPr lang="en" altLang="ko-KR" dirty="0"/>
              <a:t>(x</a:t>
            </a:r>
            <a:r>
              <a:rPr lang="en" altLang="ko-KR" baseline="-25000" dirty="0"/>
              <a:t>2</a:t>
            </a:r>
            <a:r>
              <a:rPr lang="en" altLang="ko-KR" dirty="0"/>
              <a:t>)</a:t>
            </a:r>
            <a:r>
              <a:rPr lang="en" altLang="ko-KR" dirty="0" err="1"/>
              <a:t>를</a:t>
            </a:r>
            <a:r>
              <a:rPr lang="en" altLang="ko-KR" dirty="0"/>
              <a:t> </a:t>
            </a:r>
            <a:r>
              <a:rPr lang="en" altLang="ko-KR" dirty="0" err="1"/>
              <a:t>합쳐서</a:t>
            </a:r>
            <a:endParaRPr lang="en" altLang="ko-KR" dirty="0"/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3.5정도인 </a:t>
            </a:r>
            <a:r>
              <a:rPr lang="en" altLang="ko-KR" dirty="0" err="1"/>
              <a:t>거</a:t>
            </a:r>
            <a:endParaRPr lang="en" altLang="ko-KR" dirty="0"/>
          </a:p>
          <a:p>
            <a:pPr lvl="0">
              <a:spcBef>
                <a:spcPts val="0"/>
              </a:spcBef>
              <a:buNone/>
            </a:pPr>
            <a:endParaRPr lang="en" altLang="ko-KR" dirty="0"/>
          </a:p>
        </p:txBody>
      </p:sp>
      <p:sp>
        <p:nvSpPr>
          <p:cNvPr id="2" name="텍스트 상자 1"/>
          <p:cNvSpPr txBox="1"/>
          <p:nvPr/>
        </p:nvSpPr>
        <p:spPr>
          <a:xfrm>
            <a:off x="4844153" y="2906904"/>
            <a:ext cx="18225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= </a:t>
            </a:r>
            <a:r>
              <a:rPr lang="en-US" altLang="ko-KR" sz="1400" dirty="0"/>
              <a:t>3.5</a:t>
            </a:r>
            <a:endParaRPr lang="en" altLang="ko-KR" sz="1400" dirty="0"/>
          </a:p>
          <a:p>
            <a:endParaRPr kumimoji="1" lang="ko-KR" altLang="en-US" sz="1400" dirty="0"/>
          </a:p>
        </p:txBody>
      </p:sp>
      <p:sp>
        <p:nvSpPr>
          <p:cNvPr id="13" name="Shape 419"/>
          <p:cNvSpPr txBox="1"/>
          <p:nvPr/>
        </p:nvSpPr>
        <p:spPr>
          <a:xfrm>
            <a:off x="4809138" y="5548089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1</a:t>
            </a:r>
            <a:endParaRPr lang="en"/>
          </a:p>
        </p:txBody>
      </p:sp>
      <p:sp>
        <p:nvSpPr>
          <p:cNvPr id="14" name="Shape 419"/>
          <p:cNvSpPr txBox="1"/>
          <p:nvPr/>
        </p:nvSpPr>
        <p:spPr>
          <a:xfrm>
            <a:off x="5812169" y="5548089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2</a:t>
            </a:r>
            <a:endParaRPr lang="en"/>
          </a:p>
        </p:txBody>
      </p:sp>
      <p:sp>
        <p:nvSpPr>
          <p:cNvPr id="15" name="Shape 419"/>
          <p:cNvSpPr txBox="1"/>
          <p:nvPr/>
        </p:nvSpPr>
        <p:spPr>
          <a:xfrm>
            <a:off x="6803036" y="5526697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3</a:t>
            </a:r>
            <a:endParaRPr lang="en"/>
          </a:p>
        </p:txBody>
      </p:sp>
      <p:sp>
        <p:nvSpPr>
          <p:cNvPr id="16" name="Shape 419"/>
          <p:cNvSpPr txBox="1"/>
          <p:nvPr/>
        </p:nvSpPr>
        <p:spPr>
          <a:xfrm>
            <a:off x="3516783" y="4408081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1</a:t>
            </a:r>
            <a:endParaRPr lang="en"/>
          </a:p>
        </p:txBody>
      </p:sp>
      <p:sp>
        <p:nvSpPr>
          <p:cNvPr id="17" name="Shape 419"/>
          <p:cNvSpPr txBox="1"/>
          <p:nvPr/>
        </p:nvSpPr>
        <p:spPr>
          <a:xfrm>
            <a:off x="3519704" y="3334413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2</a:t>
            </a:r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125324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선과 점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7" name="Shape 416"/>
          <p:cNvCxnSpPr/>
          <p:nvPr/>
        </p:nvCxnSpPr>
        <p:spPr>
          <a:xfrm rot="10800000" flipH="1">
            <a:off x="4117116" y="5447235"/>
            <a:ext cx="4011900" cy="5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9" name="Shape 418"/>
          <p:cNvCxnSpPr/>
          <p:nvPr/>
        </p:nvCxnSpPr>
        <p:spPr>
          <a:xfrm flipH="1">
            <a:off x="4156977" y="3190429"/>
            <a:ext cx="9900" cy="22776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0" name="Shape 419"/>
          <p:cNvSpPr txBox="1"/>
          <p:nvPr/>
        </p:nvSpPr>
        <p:spPr>
          <a:xfrm>
            <a:off x="8168878" y="5194389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/>
              <a:t>x</a:t>
            </a:r>
            <a:r>
              <a:rPr lang="en" altLang="ko-KR" baseline="-25000"/>
              <a:t>1</a:t>
            </a:r>
            <a:endParaRPr lang="en"/>
          </a:p>
        </p:txBody>
      </p:sp>
      <p:sp>
        <p:nvSpPr>
          <p:cNvPr id="11" name="Shape 420"/>
          <p:cNvSpPr txBox="1"/>
          <p:nvPr/>
        </p:nvSpPr>
        <p:spPr>
          <a:xfrm>
            <a:off x="3938291" y="2730054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/>
              <a:t>x</a:t>
            </a:r>
            <a:r>
              <a:rPr lang="en" altLang="ko-KR" baseline="-25000"/>
              <a:t>2</a:t>
            </a:r>
            <a:endParaRPr lang="en"/>
          </a:p>
        </p:txBody>
      </p:sp>
      <p:sp>
        <p:nvSpPr>
          <p:cNvPr id="12" name="Shape 407"/>
          <p:cNvSpPr txBox="1">
            <a:spLocks/>
          </p:cNvSpPr>
          <p:nvPr/>
        </p:nvSpPr>
        <p:spPr>
          <a:xfrm>
            <a:off x="628650" y="2017754"/>
            <a:ext cx="7500366" cy="3294273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endParaRPr lang="en-US" dirty="0"/>
          </a:p>
          <a:p>
            <a:pPr>
              <a:spcBef>
                <a:spcPts val="0"/>
              </a:spcBef>
              <a:buNone/>
            </a:pPr>
            <a:endParaRPr lang="en-US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x</a:t>
            </a:r>
            <a:r>
              <a:rPr lang="en" altLang="ko-KR" baseline="-25000" dirty="0"/>
              <a:t>1</a:t>
            </a:r>
            <a:r>
              <a:rPr lang="en" altLang="ko-KR" dirty="0"/>
              <a:t> + x</a:t>
            </a:r>
            <a:r>
              <a:rPr lang="en" altLang="ko-KR" baseline="-25000" dirty="0"/>
              <a:t>2</a:t>
            </a:r>
            <a:r>
              <a:rPr lang="en" altLang="ko-KR" dirty="0"/>
              <a:t> = </a:t>
            </a:r>
            <a:r>
              <a:rPr lang="en-US" altLang="ko-KR" dirty="0"/>
              <a:t>3.5</a:t>
            </a:r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 err="1"/>
              <a:t>크기</a:t>
            </a:r>
            <a:r>
              <a:rPr lang="en" altLang="ko-KR" dirty="0"/>
              <a:t> </a:t>
            </a:r>
            <a:r>
              <a:rPr lang="en" altLang="ko-KR" dirty="0" err="1"/>
              <a:t>정도</a:t>
            </a:r>
            <a:r>
              <a:rPr lang="en" altLang="ko-KR" dirty="0"/>
              <a:t>(x</a:t>
            </a:r>
            <a:r>
              <a:rPr lang="en" altLang="ko-KR" baseline="-25000" dirty="0"/>
              <a:t>1</a:t>
            </a:r>
            <a:r>
              <a:rPr lang="en" altLang="ko-KR" dirty="0"/>
              <a:t>)</a:t>
            </a:r>
            <a:r>
              <a:rPr lang="en" altLang="ko-KR" dirty="0" err="1"/>
              <a:t>하고</a:t>
            </a: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endParaRPr lang="en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 err="1"/>
              <a:t>색깔</a:t>
            </a:r>
            <a:r>
              <a:rPr lang="en" altLang="ko-KR" dirty="0"/>
              <a:t> </a:t>
            </a:r>
            <a:r>
              <a:rPr lang="en" altLang="ko-KR" dirty="0" err="1"/>
              <a:t>정도</a:t>
            </a:r>
            <a:r>
              <a:rPr lang="en" altLang="ko-KR" dirty="0"/>
              <a:t>(x</a:t>
            </a:r>
            <a:r>
              <a:rPr lang="en" altLang="ko-KR" baseline="-25000" dirty="0"/>
              <a:t>2</a:t>
            </a:r>
            <a:r>
              <a:rPr lang="en" altLang="ko-KR" dirty="0"/>
              <a:t>)</a:t>
            </a:r>
            <a:r>
              <a:rPr lang="en" altLang="ko-KR" dirty="0" err="1"/>
              <a:t>를</a:t>
            </a:r>
            <a:r>
              <a:rPr lang="en" altLang="ko-KR" dirty="0"/>
              <a:t> </a:t>
            </a:r>
            <a:r>
              <a:rPr lang="en" altLang="ko-KR" dirty="0" err="1"/>
              <a:t>합쳐서</a:t>
            </a:r>
            <a:endParaRPr lang="en" altLang="ko-KR" dirty="0"/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3.5정도인 </a:t>
            </a:r>
            <a:r>
              <a:rPr lang="en" altLang="ko-KR" dirty="0" err="1"/>
              <a:t>거</a:t>
            </a:r>
            <a:endParaRPr lang="en" altLang="ko-KR" dirty="0"/>
          </a:p>
          <a:p>
            <a:pPr lvl="0">
              <a:spcBef>
                <a:spcPts val="0"/>
              </a:spcBef>
              <a:buNone/>
            </a:pPr>
            <a:endParaRPr lang="en" altLang="ko-KR" dirty="0"/>
          </a:p>
        </p:txBody>
      </p:sp>
      <p:sp>
        <p:nvSpPr>
          <p:cNvPr id="2" name="텍스트 상자 1"/>
          <p:cNvSpPr txBox="1"/>
          <p:nvPr/>
        </p:nvSpPr>
        <p:spPr>
          <a:xfrm>
            <a:off x="4844153" y="2906904"/>
            <a:ext cx="18225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= </a:t>
            </a:r>
            <a:r>
              <a:rPr lang="en-US" altLang="ko-KR" sz="1400" dirty="0"/>
              <a:t>3.5</a:t>
            </a:r>
            <a:endParaRPr lang="en" altLang="ko-KR" sz="1400" dirty="0"/>
          </a:p>
          <a:p>
            <a:endParaRPr kumimoji="1" lang="ko-KR" altLang="en-US" sz="1400" dirty="0"/>
          </a:p>
        </p:txBody>
      </p:sp>
      <p:sp>
        <p:nvSpPr>
          <p:cNvPr id="13" name="Shape 419"/>
          <p:cNvSpPr txBox="1"/>
          <p:nvPr/>
        </p:nvSpPr>
        <p:spPr>
          <a:xfrm>
            <a:off x="4809138" y="5548089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1</a:t>
            </a:r>
            <a:endParaRPr lang="en"/>
          </a:p>
        </p:txBody>
      </p:sp>
      <p:sp>
        <p:nvSpPr>
          <p:cNvPr id="14" name="Shape 419"/>
          <p:cNvSpPr txBox="1"/>
          <p:nvPr/>
        </p:nvSpPr>
        <p:spPr>
          <a:xfrm>
            <a:off x="5812169" y="5548089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2</a:t>
            </a:r>
            <a:endParaRPr lang="en"/>
          </a:p>
        </p:txBody>
      </p:sp>
      <p:sp>
        <p:nvSpPr>
          <p:cNvPr id="15" name="Shape 419"/>
          <p:cNvSpPr txBox="1"/>
          <p:nvPr/>
        </p:nvSpPr>
        <p:spPr>
          <a:xfrm>
            <a:off x="6803036" y="5526697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3</a:t>
            </a:r>
            <a:endParaRPr lang="en"/>
          </a:p>
        </p:txBody>
      </p:sp>
      <p:sp>
        <p:nvSpPr>
          <p:cNvPr id="16" name="Shape 419"/>
          <p:cNvSpPr txBox="1"/>
          <p:nvPr/>
        </p:nvSpPr>
        <p:spPr>
          <a:xfrm>
            <a:off x="3516783" y="4408081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1</a:t>
            </a:r>
            <a:endParaRPr lang="en"/>
          </a:p>
        </p:txBody>
      </p:sp>
      <p:sp>
        <p:nvSpPr>
          <p:cNvPr id="17" name="Shape 419"/>
          <p:cNvSpPr txBox="1"/>
          <p:nvPr/>
        </p:nvSpPr>
        <p:spPr>
          <a:xfrm>
            <a:off x="3519704" y="3334413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2</a:t>
            </a:r>
            <a:endParaRPr lang="en"/>
          </a:p>
        </p:txBody>
      </p:sp>
      <p:sp>
        <p:nvSpPr>
          <p:cNvPr id="19" name="Shape 469"/>
          <p:cNvSpPr/>
          <p:nvPr/>
        </p:nvSpPr>
        <p:spPr>
          <a:xfrm>
            <a:off x="6068342" y="3476892"/>
            <a:ext cx="152700" cy="1485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" name="Shape 470"/>
          <p:cNvSpPr txBox="1"/>
          <p:nvPr/>
        </p:nvSpPr>
        <p:spPr>
          <a:xfrm>
            <a:off x="6179992" y="3348642"/>
            <a:ext cx="588788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/>
              <a:t>(2, 2)</a:t>
            </a:r>
          </a:p>
        </p:txBody>
      </p:sp>
      <p:sp>
        <p:nvSpPr>
          <p:cNvPr id="21" name="Shape 469"/>
          <p:cNvSpPr/>
          <p:nvPr/>
        </p:nvSpPr>
        <p:spPr>
          <a:xfrm>
            <a:off x="7014404" y="4170031"/>
            <a:ext cx="152700" cy="1485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" name="Shape 470"/>
          <p:cNvSpPr txBox="1"/>
          <p:nvPr/>
        </p:nvSpPr>
        <p:spPr>
          <a:xfrm>
            <a:off x="7126054" y="4041781"/>
            <a:ext cx="710354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/>
              <a:t>(</a:t>
            </a:r>
            <a:r>
              <a:rPr lang="en-US" altLang="ko-KR" sz="1200"/>
              <a:t>3</a:t>
            </a:r>
            <a:r>
              <a:rPr lang="en" sz="1200"/>
              <a:t>, </a:t>
            </a:r>
            <a:r>
              <a:rPr lang="en-US" altLang="ko-KR" sz="1200"/>
              <a:t>1.3</a:t>
            </a:r>
            <a:r>
              <a:rPr lang="en" sz="1200"/>
              <a:t>)</a:t>
            </a:r>
          </a:p>
        </p:txBody>
      </p:sp>
      <p:sp>
        <p:nvSpPr>
          <p:cNvPr id="23" name="Shape 473"/>
          <p:cNvSpPr/>
          <p:nvPr/>
        </p:nvSpPr>
        <p:spPr>
          <a:xfrm>
            <a:off x="4968776" y="4620240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4" name="Shape 470"/>
          <p:cNvSpPr txBox="1"/>
          <p:nvPr/>
        </p:nvSpPr>
        <p:spPr>
          <a:xfrm>
            <a:off x="5143979" y="4511340"/>
            <a:ext cx="588788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/>
              <a:t>(</a:t>
            </a:r>
            <a:r>
              <a:rPr lang="en-US" altLang="ko-KR" sz="1200"/>
              <a:t>1,</a:t>
            </a:r>
            <a:r>
              <a:rPr lang="ko-KR" altLang="en-US" sz="1200"/>
              <a:t> </a:t>
            </a:r>
            <a:r>
              <a:rPr lang="en-US" altLang="ko-KR" sz="1200"/>
              <a:t>1</a:t>
            </a:r>
            <a:r>
              <a:rPr lang="en" sz="1200"/>
              <a:t>)</a:t>
            </a:r>
          </a:p>
        </p:txBody>
      </p:sp>
      <p:sp>
        <p:nvSpPr>
          <p:cNvPr id="25" name="Shape 473"/>
          <p:cNvSpPr/>
          <p:nvPr/>
        </p:nvSpPr>
        <p:spPr>
          <a:xfrm>
            <a:off x="6004789" y="4864906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6" name="Shape 470"/>
          <p:cNvSpPr txBox="1"/>
          <p:nvPr/>
        </p:nvSpPr>
        <p:spPr>
          <a:xfrm>
            <a:off x="6179992" y="4756006"/>
            <a:ext cx="623044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dirty="0"/>
              <a:t>(</a:t>
            </a:r>
            <a:r>
              <a:rPr lang="en-US" altLang="ko-KR" sz="1200" dirty="0"/>
              <a:t>2,</a:t>
            </a:r>
            <a:r>
              <a:rPr lang="ko-KR" altLang="en-US" sz="1200" dirty="0"/>
              <a:t> </a:t>
            </a:r>
            <a:r>
              <a:rPr lang="en-US" altLang="ko-KR" sz="1200" dirty="0"/>
              <a:t>0.7</a:t>
            </a:r>
            <a:r>
              <a:rPr lang="en" sz="1200" dirty="0"/>
              <a:t>)</a:t>
            </a:r>
          </a:p>
        </p:txBody>
      </p:sp>
      <p:cxnSp>
        <p:nvCxnSpPr>
          <p:cNvPr id="27" name="Shape 417"/>
          <p:cNvCxnSpPr/>
          <p:nvPr/>
        </p:nvCxnSpPr>
        <p:spPr>
          <a:xfrm>
            <a:off x="5047377" y="3215974"/>
            <a:ext cx="2241000" cy="2103599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</p:spTree>
    <p:extLst>
      <p:ext uri="{BB962C8B-B14F-4D97-AF65-F5344CB8AC3E}">
        <p14:creationId xmlns:p14="http://schemas.microsoft.com/office/powerpoint/2010/main" val="1240547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분류하는 값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896378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점의 값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7" name="Shape 416"/>
          <p:cNvCxnSpPr/>
          <p:nvPr/>
        </p:nvCxnSpPr>
        <p:spPr>
          <a:xfrm rot="10800000" flipH="1">
            <a:off x="4117116" y="5447235"/>
            <a:ext cx="4011900" cy="5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9" name="Shape 418"/>
          <p:cNvCxnSpPr/>
          <p:nvPr/>
        </p:nvCxnSpPr>
        <p:spPr>
          <a:xfrm flipH="1">
            <a:off x="4156977" y="3190429"/>
            <a:ext cx="9900" cy="22776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0" name="Shape 419"/>
          <p:cNvSpPr txBox="1"/>
          <p:nvPr/>
        </p:nvSpPr>
        <p:spPr>
          <a:xfrm>
            <a:off x="8168878" y="5194389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/>
              <a:t>x</a:t>
            </a:r>
            <a:r>
              <a:rPr lang="en" altLang="ko-KR" baseline="-25000"/>
              <a:t>1</a:t>
            </a:r>
            <a:endParaRPr lang="en"/>
          </a:p>
        </p:txBody>
      </p:sp>
      <p:sp>
        <p:nvSpPr>
          <p:cNvPr id="11" name="Shape 420"/>
          <p:cNvSpPr txBox="1"/>
          <p:nvPr/>
        </p:nvSpPr>
        <p:spPr>
          <a:xfrm>
            <a:off x="3938291" y="2730054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/>
              <a:t>x</a:t>
            </a:r>
            <a:r>
              <a:rPr lang="en" altLang="ko-KR" baseline="-25000"/>
              <a:t>2</a:t>
            </a:r>
            <a:endParaRPr lang="en"/>
          </a:p>
        </p:txBody>
      </p:sp>
      <p:sp>
        <p:nvSpPr>
          <p:cNvPr id="12" name="Shape 407"/>
          <p:cNvSpPr txBox="1">
            <a:spLocks/>
          </p:cNvSpPr>
          <p:nvPr/>
        </p:nvSpPr>
        <p:spPr>
          <a:xfrm>
            <a:off x="628650" y="2017754"/>
            <a:ext cx="7500366" cy="3294273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endParaRPr lang="en-US" dirty="0"/>
          </a:p>
          <a:p>
            <a:pPr>
              <a:spcBef>
                <a:spcPts val="0"/>
              </a:spcBef>
              <a:buNone/>
            </a:pPr>
            <a:endParaRPr lang="en-US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x</a:t>
            </a:r>
            <a:r>
              <a:rPr lang="en" altLang="ko-KR" baseline="-25000" dirty="0"/>
              <a:t>1</a:t>
            </a:r>
            <a:r>
              <a:rPr lang="en" altLang="ko-KR" dirty="0"/>
              <a:t> + x</a:t>
            </a:r>
            <a:r>
              <a:rPr lang="en" altLang="ko-KR" baseline="-25000" dirty="0"/>
              <a:t>2</a:t>
            </a:r>
            <a:r>
              <a:rPr lang="en" altLang="ko-KR" dirty="0"/>
              <a:t> = </a:t>
            </a:r>
            <a:r>
              <a:rPr lang="en-US" altLang="ko-KR" dirty="0"/>
              <a:t>3.5</a:t>
            </a:r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 err="1"/>
              <a:t>크기</a:t>
            </a:r>
            <a:r>
              <a:rPr lang="en" altLang="ko-KR" dirty="0"/>
              <a:t> </a:t>
            </a:r>
            <a:r>
              <a:rPr lang="en" altLang="ko-KR" dirty="0" err="1"/>
              <a:t>정도</a:t>
            </a:r>
            <a:r>
              <a:rPr lang="en" altLang="ko-KR" dirty="0"/>
              <a:t>(x</a:t>
            </a:r>
            <a:r>
              <a:rPr lang="en" altLang="ko-KR" baseline="-25000" dirty="0"/>
              <a:t>1</a:t>
            </a:r>
            <a:r>
              <a:rPr lang="en" altLang="ko-KR" dirty="0"/>
              <a:t>)</a:t>
            </a:r>
            <a:r>
              <a:rPr lang="en" altLang="ko-KR" dirty="0" err="1"/>
              <a:t>하고</a:t>
            </a: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endParaRPr lang="en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 err="1"/>
              <a:t>색깔</a:t>
            </a:r>
            <a:r>
              <a:rPr lang="en" altLang="ko-KR" dirty="0"/>
              <a:t> </a:t>
            </a:r>
            <a:r>
              <a:rPr lang="en" altLang="ko-KR" dirty="0" err="1"/>
              <a:t>정도</a:t>
            </a:r>
            <a:r>
              <a:rPr lang="en" altLang="ko-KR" dirty="0"/>
              <a:t>(x</a:t>
            </a:r>
            <a:r>
              <a:rPr lang="en" altLang="ko-KR" baseline="-25000" dirty="0"/>
              <a:t>2</a:t>
            </a:r>
            <a:r>
              <a:rPr lang="en" altLang="ko-KR" dirty="0"/>
              <a:t>)</a:t>
            </a:r>
            <a:r>
              <a:rPr lang="en" altLang="ko-KR" dirty="0" err="1"/>
              <a:t>를</a:t>
            </a:r>
            <a:r>
              <a:rPr lang="en" altLang="ko-KR" dirty="0"/>
              <a:t> </a:t>
            </a:r>
            <a:r>
              <a:rPr lang="en" altLang="ko-KR" dirty="0" err="1"/>
              <a:t>합쳐서</a:t>
            </a:r>
            <a:endParaRPr lang="en" altLang="ko-KR" dirty="0"/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3.5정도인 </a:t>
            </a:r>
            <a:r>
              <a:rPr lang="en" altLang="ko-KR" dirty="0" err="1"/>
              <a:t>거</a:t>
            </a:r>
            <a:endParaRPr lang="en" altLang="ko-KR" dirty="0"/>
          </a:p>
          <a:p>
            <a:pPr lvl="0">
              <a:spcBef>
                <a:spcPts val="0"/>
              </a:spcBef>
              <a:buNone/>
            </a:pPr>
            <a:endParaRPr lang="en" altLang="ko-KR" dirty="0"/>
          </a:p>
        </p:txBody>
      </p:sp>
      <p:sp>
        <p:nvSpPr>
          <p:cNvPr id="13" name="Shape 419"/>
          <p:cNvSpPr txBox="1"/>
          <p:nvPr/>
        </p:nvSpPr>
        <p:spPr>
          <a:xfrm>
            <a:off x="4809138" y="5548089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1</a:t>
            </a:r>
            <a:endParaRPr lang="en"/>
          </a:p>
        </p:txBody>
      </p:sp>
      <p:sp>
        <p:nvSpPr>
          <p:cNvPr id="14" name="Shape 419"/>
          <p:cNvSpPr txBox="1"/>
          <p:nvPr/>
        </p:nvSpPr>
        <p:spPr>
          <a:xfrm>
            <a:off x="5812169" y="5548089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2</a:t>
            </a:r>
            <a:endParaRPr lang="en"/>
          </a:p>
        </p:txBody>
      </p:sp>
      <p:sp>
        <p:nvSpPr>
          <p:cNvPr id="15" name="Shape 419"/>
          <p:cNvSpPr txBox="1"/>
          <p:nvPr/>
        </p:nvSpPr>
        <p:spPr>
          <a:xfrm>
            <a:off x="6803036" y="5526697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3</a:t>
            </a:r>
            <a:endParaRPr lang="en"/>
          </a:p>
        </p:txBody>
      </p:sp>
      <p:sp>
        <p:nvSpPr>
          <p:cNvPr id="16" name="Shape 419"/>
          <p:cNvSpPr txBox="1"/>
          <p:nvPr/>
        </p:nvSpPr>
        <p:spPr>
          <a:xfrm>
            <a:off x="3516783" y="4408081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1</a:t>
            </a:r>
            <a:endParaRPr lang="en"/>
          </a:p>
        </p:txBody>
      </p:sp>
      <p:sp>
        <p:nvSpPr>
          <p:cNvPr id="17" name="Shape 419"/>
          <p:cNvSpPr txBox="1"/>
          <p:nvPr/>
        </p:nvSpPr>
        <p:spPr>
          <a:xfrm>
            <a:off x="3519704" y="3334413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2</a:t>
            </a:r>
            <a:endParaRPr lang="en"/>
          </a:p>
        </p:txBody>
      </p:sp>
      <p:sp>
        <p:nvSpPr>
          <p:cNvPr id="19" name="Shape 469"/>
          <p:cNvSpPr/>
          <p:nvPr/>
        </p:nvSpPr>
        <p:spPr>
          <a:xfrm>
            <a:off x="6068342" y="3476892"/>
            <a:ext cx="152700" cy="1485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" name="Shape 470"/>
          <p:cNvSpPr txBox="1"/>
          <p:nvPr/>
        </p:nvSpPr>
        <p:spPr>
          <a:xfrm>
            <a:off x="6179991" y="3348642"/>
            <a:ext cx="1007281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altLang="ko-KR" sz="1200" dirty="0"/>
              <a:t>4</a:t>
            </a:r>
            <a:r>
              <a:rPr lang="ko-KR" altLang="en-US" sz="1200" dirty="0"/>
              <a:t> </a:t>
            </a:r>
            <a:r>
              <a:rPr lang="en-US" altLang="ko-KR" sz="1200" dirty="0"/>
              <a:t>=</a:t>
            </a:r>
            <a:r>
              <a:rPr lang="ko-KR" altLang="en-US" sz="1200" dirty="0"/>
              <a:t> </a:t>
            </a:r>
            <a:r>
              <a:rPr lang="en-US" altLang="ko-KR" sz="1200" dirty="0"/>
              <a:t>2 + 2</a:t>
            </a:r>
            <a:endParaRPr lang="en" sz="1200" dirty="0"/>
          </a:p>
        </p:txBody>
      </p:sp>
      <p:sp>
        <p:nvSpPr>
          <p:cNvPr id="21" name="Shape 469"/>
          <p:cNvSpPr/>
          <p:nvPr/>
        </p:nvSpPr>
        <p:spPr>
          <a:xfrm>
            <a:off x="7014404" y="4170031"/>
            <a:ext cx="152700" cy="1485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" name="Shape 470"/>
          <p:cNvSpPr txBox="1"/>
          <p:nvPr/>
        </p:nvSpPr>
        <p:spPr>
          <a:xfrm>
            <a:off x="7126054" y="4041781"/>
            <a:ext cx="1286426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200" dirty="0"/>
              <a:t>4.3 = 3 + 1.3</a:t>
            </a:r>
            <a:endParaRPr lang="en" sz="1200" dirty="0"/>
          </a:p>
        </p:txBody>
      </p:sp>
      <p:sp>
        <p:nvSpPr>
          <p:cNvPr id="23" name="Shape 473"/>
          <p:cNvSpPr/>
          <p:nvPr/>
        </p:nvSpPr>
        <p:spPr>
          <a:xfrm>
            <a:off x="4968776" y="4620240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4" name="Shape 470"/>
          <p:cNvSpPr txBox="1"/>
          <p:nvPr/>
        </p:nvSpPr>
        <p:spPr>
          <a:xfrm>
            <a:off x="5143978" y="4511340"/>
            <a:ext cx="1077063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200" dirty="0"/>
              <a:t>2 = 1 + 1</a:t>
            </a:r>
            <a:endParaRPr lang="en" sz="1200" dirty="0"/>
          </a:p>
        </p:txBody>
      </p:sp>
      <p:sp>
        <p:nvSpPr>
          <p:cNvPr id="25" name="Shape 473"/>
          <p:cNvSpPr/>
          <p:nvPr/>
        </p:nvSpPr>
        <p:spPr>
          <a:xfrm>
            <a:off x="6004789" y="4864906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6" name="Shape 470"/>
          <p:cNvSpPr txBox="1"/>
          <p:nvPr/>
        </p:nvSpPr>
        <p:spPr>
          <a:xfrm>
            <a:off x="6179992" y="4756006"/>
            <a:ext cx="1354664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200" dirty="0"/>
              <a:t>2.7 = </a:t>
            </a:r>
            <a:r>
              <a:rPr lang="en-US" altLang="ko-KR" sz="1200" dirty="0"/>
              <a:t>2</a:t>
            </a:r>
            <a:r>
              <a:rPr lang="en-US" sz="1200" dirty="0"/>
              <a:t> + 0</a:t>
            </a:r>
            <a:r>
              <a:rPr lang="en-US" altLang="ko-KR" sz="1200" dirty="0"/>
              <a:t>.7</a:t>
            </a:r>
            <a:endParaRPr lang="en" sz="1200" dirty="0"/>
          </a:p>
        </p:txBody>
      </p:sp>
      <p:sp>
        <p:nvSpPr>
          <p:cNvPr id="27" name="텍스트 상자 26"/>
          <p:cNvSpPr txBox="1"/>
          <p:nvPr/>
        </p:nvSpPr>
        <p:spPr>
          <a:xfrm>
            <a:off x="4844153" y="2906904"/>
            <a:ext cx="18225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= </a:t>
            </a:r>
            <a:r>
              <a:rPr lang="en-US" altLang="ko-KR" sz="1400" dirty="0"/>
              <a:t>3.5</a:t>
            </a:r>
            <a:endParaRPr lang="en" altLang="ko-KR" sz="1400" dirty="0"/>
          </a:p>
          <a:p>
            <a:endParaRPr kumimoji="1" lang="ko-KR" altLang="en-US" sz="1400" dirty="0"/>
          </a:p>
        </p:txBody>
      </p:sp>
      <p:cxnSp>
        <p:nvCxnSpPr>
          <p:cNvPr id="28" name="Shape 417"/>
          <p:cNvCxnSpPr/>
          <p:nvPr/>
        </p:nvCxnSpPr>
        <p:spPr>
          <a:xfrm>
            <a:off x="5047377" y="3215974"/>
            <a:ext cx="2241000" cy="2103599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</p:spTree>
    <p:extLst>
      <p:ext uri="{BB962C8B-B14F-4D97-AF65-F5344CB8AC3E}">
        <p14:creationId xmlns:p14="http://schemas.microsoft.com/office/powerpoint/2010/main" val="2111226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선으로 구분된 영역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7" name="Shape 416"/>
          <p:cNvCxnSpPr/>
          <p:nvPr/>
        </p:nvCxnSpPr>
        <p:spPr>
          <a:xfrm rot="10800000" flipH="1">
            <a:off x="4117116" y="5447235"/>
            <a:ext cx="4011900" cy="5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9" name="Shape 418"/>
          <p:cNvCxnSpPr/>
          <p:nvPr/>
        </p:nvCxnSpPr>
        <p:spPr>
          <a:xfrm flipH="1">
            <a:off x="4156977" y="3190429"/>
            <a:ext cx="9900" cy="22776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0" name="Shape 419"/>
          <p:cNvSpPr txBox="1"/>
          <p:nvPr/>
        </p:nvSpPr>
        <p:spPr>
          <a:xfrm>
            <a:off x="8168878" y="5194389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/>
              <a:t>x</a:t>
            </a:r>
            <a:r>
              <a:rPr lang="en" altLang="ko-KR" baseline="-25000"/>
              <a:t>1</a:t>
            </a:r>
            <a:endParaRPr lang="en"/>
          </a:p>
        </p:txBody>
      </p:sp>
      <p:sp>
        <p:nvSpPr>
          <p:cNvPr id="11" name="Shape 420"/>
          <p:cNvSpPr txBox="1"/>
          <p:nvPr/>
        </p:nvSpPr>
        <p:spPr>
          <a:xfrm>
            <a:off x="3938291" y="2730054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/>
              <a:t>x</a:t>
            </a:r>
            <a:r>
              <a:rPr lang="en" altLang="ko-KR" baseline="-25000"/>
              <a:t>2</a:t>
            </a:r>
            <a:endParaRPr lang="en"/>
          </a:p>
        </p:txBody>
      </p:sp>
      <p:sp>
        <p:nvSpPr>
          <p:cNvPr id="12" name="Shape 407"/>
          <p:cNvSpPr txBox="1">
            <a:spLocks/>
          </p:cNvSpPr>
          <p:nvPr/>
        </p:nvSpPr>
        <p:spPr>
          <a:xfrm>
            <a:off x="628650" y="2017754"/>
            <a:ext cx="7500366" cy="3294273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endParaRPr lang="en-US" dirty="0"/>
          </a:p>
          <a:p>
            <a:pPr>
              <a:spcBef>
                <a:spcPts val="0"/>
              </a:spcBef>
              <a:buNone/>
            </a:pPr>
            <a:endParaRPr lang="en-US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x</a:t>
            </a:r>
            <a:r>
              <a:rPr lang="en" altLang="ko-KR" baseline="-25000" dirty="0"/>
              <a:t>1</a:t>
            </a:r>
            <a:r>
              <a:rPr lang="en" altLang="ko-KR" dirty="0"/>
              <a:t> + x</a:t>
            </a:r>
            <a:r>
              <a:rPr lang="en" altLang="ko-KR" baseline="-25000" dirty="0"/>
              <a:t>2</a:t>
            </a:r>
            <a:r>
              <a:rPr lang="en" altLang="ko-KR" dirty="0"/>
              <a:t> = </a:t>
            </a:r>
            <a:r>
              <a:rPr lang="en-US" altLang="ko-KR" dirty="0"/>
              <a:t>3.5</a:t>
            </a:r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 err="1"/>
              <a:t>크기</a:t>
            </a:r>
            <a:r>
              <a:rPr lang="en" altLang="ko-KR" dirty="0"/>
              <a:t> </a:t>
            </a:r>
            <a:r>
              <a:rPr lang="en" altLang="ko-KR" dirty="0" err="1"/>
              <a:t>정도</a:t>
            </a:r>
            <a:r>
              <a:rPr lang="en" altLang="ko-KR" dirty="0"/>
              <a:t>(x</a:t>
            </a:r>
            <a:r>
              <a:rPr lang="en" altLang="ko-KR" baseline="-25000" dirty="0"/>
              <a:t>1</a:t>
            </a:r>
            <a:r>
              <a:rPr lang="en" altLang="ko-KR" dirty="0"/>
              <a:t>)</a:t>
            </a:r>
            <a:r>
              <a:rPr lang="en" altLang="ko-KR" dirty="0" err="1"/>
              <a:t>하고</a:t>
            </a: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endParaRPr lang="en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 err="1"/>
              <a:t>색깔</a:t>
            </a:r>
            <a:r>
              <a:rPr lang="en" altLang="ko-KR" dirty="0"/>
              <a:t> </a:t>
            </a:r>
            <a:r>
              <a:rPr lang="en" altLang="ko-KR" dirty="0" err="1"/>
              <a:t>정도</a:t>
            </a:r>
            <a:r>
              <a:rPr lang="en" altLang="ko-KR" dirty="0"/>
              <a:t>(x</a:t>
            </a:r>
            <a:r>
              <a:rPr lang="en" altLang="ko-KR" baseline="-25000" dirty="0"/>
              <a:t>2</a:t>
            </a:r>
            <a:r>
              <a:rPr lang="en" altLang="ko-KR" dirty="0"/>
              <a:t>)</a:t>
            </a:r>
            <a:r>
              <a:rPr lang="en" altLang="ko-KR" dirty="0" err="1"/>
              <a:t>를</a:t>
            </a:r>
            <a:r>
              <a:rPr lang="en" altLang="ko-KR" dirty="0"/>
              <a:t> </a:t>
            </a:r>
            <a:r>
              <a:rPr lang="en" altLang="ko-KR" dirty="0" err="1"/>
              <a:t>합쳐서</a:t>
            </a:r>
            <a:endParaRPr lang="en" altLang="ko-KR" dirty="0"/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3.5정도인 </a:t>
            </a:r>
            <a:r>
              <a:rPr lang="en" altLang="ko-KR" dirty="0" err="1"/>
              <a:t>거</a:t>
            </a:r>
            <a:endParaRPr lang="en" altLang="ko-KR" dirty="0"/>
          </a:p>
          <a:p>
            <a:pPr lvl="0">
              <a:spcBef>
                <a:spcPts val="0"/>
              </a:spcBef>
              <a:buNone/>
            </a:pPr>
            <a:endParaRPr lang="en" altLang="ko-KR" dirty="0"/>
          </a:p>
        </p:txBody>
      </p:sp>
      <p:sp>
        <p:nvSpPr>
          <p:cNvPr id="13" name="Shape 419"/>
          <p:cNvSpPr txBox="1"/>
          <p:nvPr/>
        </p:nvSpPr>
        <p:spPr>
          <a:xfrm>
            <a:off x="4809138" y="5548089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1</a:t>
            </a:r>
            <a:endParaRPr lang="en"/>
          </a:p>
        </p:txBody>
      </p:sp>
      <p:sp>
        <p:nvSpPr>
          <p:cNvPr id="14" name="Shape 419"/>
          <p:cNvSpPr txBox="1"/>
          <p:nvPr/>
        </p:nvSpPr>
        <p:spPr>
          <a:xfrm>
            <a:off x="5812169" y="5548089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2</a:t>
            </a:r>
            <a:endParaRPr lang="en"/>
          </a:p>
        </p:txBody>
      </p:sp>
      <p:sp>
        <p:nvSpPr>
          <p:cNvPr id="15" name="Shape 419"/>
          <p:cNvSpPr txBox="1"/>
          <p:nvPr/>
        </p:nvSpPr>
        <p:spPr>
          <a:xfrm>
            <a:off x="6803036" y="5526697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3</a:t>
            </a:r>
            <a:endParaRPr lang="en"/>
          </a:p>
        </p:txBody>
      </p:sp>
      <p:sp>
        <p:nvSpPr>
          <p:cNvPr id="16" name="Shape 419"/>
          <p:cNvSpPr txBox="1"/>
          <p:nvPr/>
        </p:nvSpPr>
        <p:spPr>
          <a:xfrm>
            <a:off x="3516783" y="4408081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1</a:t>
            </a:r>
            <a:endParaRPr lang="en"/>
          </a:p>
        </p:txBody>
      </p:sp>
      <p:sp>
        <p:nvSpPr>
          <p:cNvPr id="17" name="Shape 419"/>
          <p:cNvSpPr txBox="1"/>
          <p:nvPr/>
        </p:nvSpPr>
        <p:spPr>
          <a:xfrm>
            <a:off x="3519704" y="3334413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2</a:t>
            </a:r>
            <a:endParaRPr lang="en"/>
          </a:p>
        </p:txBody>
      </p:sp>
      <p:sp>
        <p:nvSpPr>
          <p:cNvPr id="19" name="Shape 469"/>
          <p:cNvSpPr/>
          <p:nvPr/>
        </p:nvSpPr>
        <p:spPr>
          <a:xfrm>
            <a:off x="6068342" y="3476892"/>
            <a:ext cx="152700" cy="1485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" name="Shape 470"/>
          <p:cNvSpPr txBox="1"/>
          <p:nvPr/>
        </p:nvSpPr>
        <p:spPr>
          <a:xfrm>
            <a:off x="6179991" y="3348642"/>
            <a:ext cx="1007281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altLang="ko-KR" sz="1200" dirty="0"/>
              <a:t>4</a:t>
            </a:r>
            <a:r>
              <a:rPr lang="ko-KR" altLang="en-US" sz="1200" dirty="0"/>
              <a:t> </a:t>
            </a:r>
            <a:r>
              <a:rPr lang="en-US" altLang="ko-KR" sz="1200" dirty="0"/>
              <a:t>=</a:t>
            </a:r>
            <a:r>
              <a:rPr lang="ko-KR" altLang="en-US" sz="1200" dirty="0"/>
              <a:t> </a:t>
            </a:r>
            <a:r>
              <a:rPr lang="en-US" altLang="ko-KR" sz="1200" dirty="0"/>
              <a:t>2 + 2</a:t>
            </a:r>
            <a:endParaRPr lang="en" sz="1200" dirty="0"/>
          </a:p>
        </p:txBody>
      </p:sp>
      <p:sp>
        <p:nvSpPr>
          <p:cNvPr id="21" name="Shape 469"/>
          <p:cNvSpPr/>
          <p:nvPr/>
        </p:nvSpPr>
        <p:spPr>
          <a:xfrm>
            <a:off x="7014404" y="4170031"/>
            <a:ext cx="152700" cy="1485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" name="Shape 470"/>
          <p:cNvSpPr txBox="1"/>
          <p:nvPr/>
        </p:nvSpPr>
        <p:spPr>
          <a:xfrm>
            <a:off x="7126054" y="4041781"/>
            <a:ext cx="1286426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200" dirty="0"/>
              <a:t>4.3 = 3 + 1.3</a:t>
            </a:r>
            <a:endParaRPr lang="en" sz="1200" dirty="0"/>
          </a:p>
        </p:txBody>
      </p:sp>
      <p:sp>
        <p:nvSpPr>
          <p:cNvPr id="23" name="Shape 473"/>
          <p:cNvSpPr/>
          <p:nvPr/>
        </p:nvSpPr>
        <p:spPr>
          <a:xfrm>
            <a:off x="4968776" y="4620240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4" name="Shape 470"/>
          <p:cNvSpPr txBox="1"/>
          <p:nvPr/>
        </p:nvSpPr>
        <p:spPr>
          <a:xfrm>
            <a:off x="5143978" y="4511340"/>
            <a:ext cx="1077063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200" dirty="0"/>
              <a:t>2 = 1 + 1</a:t>
            </a:r>
            <a:endParaRPr lang="en" sz="1200" dirty="0"/>
          </a:p>
        </p:txBody>
      </p:sp>
      <p:sp>
        <p:nvSpPr>
          <p:cNvPr id="25" name="Shape 473"/>
          <p:cNvSpPr/>
          <p:nvPr/>
        </p:nvSpPr>
        <p:spPr>
          <a:xfrm>
            <a:off x="6004789" y="4864906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6" name="Shape 470"/>
          <p:cNvSpPr txBox="1"/>
          <p:nvPr/>
        </p:nvSpPr>
        <p:spPr>
          <a:xfrm>
            <a:off x="6179992" y="4756006"/>
            <a:ext cx="1354664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200" dirty="0"/>
              <a:t>2.7 = </a:t>
            </a:r>
            <a:r>
              <a:rPr lang="en-US" altLang="ko-KR" sz="1200" dirty="0"/>
              <a:t>2</a:t>
            </a:r>
            <a:r>
              <a:rPr lang="en-US" sz="1200" dirty="0"/>
              <a:t> + 0</a:t>
            </a:r>
            <a:r>
              <a:rPr lang="en-US" altLang="ko-KR" sz="1200" dirty="0"/>
              <a:t>.7</a:t>
            </a:r>
            <a:endParaRPr lang="en" sz="1200" dirty="0"/>
          </a:p>
        </p:txBody>
      </p:sp>
      <p:sp>
        <p:nvSpPr>
          <p:cNvPr id="27" name="텍스트 상자 26"/>
          <p:cNvSpPr txBox="1"/>
          <p:nvPr/>
        </p:nvSpPr>
        <p:spPr>
          <a:xfrm>
            <a:off x="4844153" y="2906904"/>
            <a:ext cx="18225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= </a:t>
            </a:r>
            <a:r>
              <a:rPr lang="en-US" altLang="ko-KR" sz="1400" dirty="0"/>
              <a:t>3.5</a:t>
            </a:r>
            <a:endParaRPr lang="en" altLang="ko-KR" sz="1400" dirty="0"/>
          </a:p>
          <a:p>
            <a:endParaRPr kumimoji="1" lang="ko-KR" altLang="en-US" sz="1400" dirty="0"/>
          </a:p>
        </p:txBody>
      </p:sp>
      <p:sp>
        <p:nvSpPr>
          <p:cNvPr id="29" name="Shape 532"/>
          <p:cNvSpPr/>
          <p:nvPr/>
        </p:nvSpPr>
        <p:spPr>
          <a:xfrm rot="7915331">
            <a:off x="4492387" y="3675322"/>
            <a:ext cx="1414415" cy="177364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3D85C6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8" name="Shape 531"/>
          <p:cNvSpPr/>
          <p:nvPr/>
        </p:nvSpPr>
        <p:spPr>
          <a:xfrm rot="-2883640">
            <a:off x="5726765" y="2361480"/>
            <a:ext cx="1414392" cy="177021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30" name="Shape 417"/>
          <p:cNvCxnSpPr/>
          <p:nvPr/>
        </p:nvCxnSpPr>
        <p:spPr>
          <a:xfrm>
            <a:off x="5047377" y="3215974"/>
            <a:ext cx="2241000" cy="2103599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</p:spTree>
    <p:extLst>
      <p:ext uri="{BB962C8B-B14F-4D97-AF65-F5344CB8AC3E}">
        <p14:creationId xmlns:p14="http://schemas.microsoft.com/office/powerpoint/2010/main" val="504595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기준을 찾는다는 건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12" name="Shape 407"/>
          <p:cNvSpPr txBox="1">
            <a:spLocks/>
          </p:cNvSpPr>
          <p:nvPr/>
        </p:nvSpPr>
        <p:spPr>
          <a:xfrm>
            <a:off x="628650" y="2017754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선을 표현하는 </a:t>
            </a:r>
            <a:r>
              <a:rPr lang="en" altLang="ko-KR" dirty="0"/>
              <a:t>w</a:t>
            </a:r>
            <a:r>
              <a:rPr lang="en" altLang="ko-KR" baseline="-25000" dirty="0"/>
              <a:t>1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" altLang="ko-KR" dirty="0"/>
              <a:t>w</a:t>
            </a:r>
            <a:r>
              <a:rPr lang="en" altLang="ko-KR" baseline="-25000" dirty="0"/>
              <a:t>2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" altLang="ko-KR" dirty="0"/>
              <a:t>b</a:t>
            </a:r>
            <a:r>
              <a:rPr lang="ko-KR" altLang="en-US" dirty="0"/>
              <a:t>을 찾는 것</a:t>
            </a:r>
            <a:r>
              <a:rPr lang="en-US" altLang="ko-KR" dirty="0"/>
              <a:t>.</a:t>
            </a:r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w</a:t>
            </a:r>
            <a:r>
              <a:rPr lang="en" altLang="ko-KR" baseline="-25000" dirty="0"/>
              <a:t>1</a:t>
            </a:r>
            <a:r>
              <a:rPr lang="en" altLang="ko-KR" dirty="0"/>
              <a:t>x</a:t>
            </a:r>
            <a:r>
              <a:rPr lang="en" altLang="ko-KR" baseline="-25000" dirty="0"/>
              <a:t>1</a:t>
            </a:r>
            <a:r>
              <a:rPr lang="en" altLang="ko-KR" dirty="0"/>
              <a:t> + w</a:t>
            </a:r>
            <a:r>
              <a:rPr lang="en" altLang="ko-KR" baseline="-25000" dirty="0"/>
              <a:t>2</a:t>
            </a:r>
            <a:r>
              <a:rPr lang="en" altLang="ko-KR" dirty="0"/>
              <a:t>x</a:t>
            </a:r>
            <a:r>
              <a:rPr lang="en" altLang="ko-KR" baseline="-25000" dirty="0"/>
              <a:t>2</a:t>
            </a:r>
            <a:r>
              <a:rPr lang="en" altLang="ko-KR" dirty="0"/>
              <a:t> = b</a:t>
            </a:r>
          </a:p>
        </p:txBody>
      </p:sp>
      <p:cxnSp>
        <p:nvCxnSpPr>
          <p:cNvPr id="13" name="Shape 416"/>
          <p:cNvCxnSpPr/>
          <p:nvPr/>
        </p:nvCxnSpPr>
        <p:spPr>
          <a:xfrm rot="10800000" flipH="1">
            <a:off x="4117116" y="5447235"/>
            <a:ext cx="4011900" cy="5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5" name="Shape 418"/>
          <p:cNvCxnSpPr/>
          <p:nvPr/>
        </p:nvCxnSpPr>
        <p:spPr>
          <a:xfrm flipH="1">
            <a:off x="4156977" y="3190429"/>
            <a:ext cx="9900" cy="22776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6" name="Shape 420"/>
          <p:cNvSpPr txBox="1"/>
          <p:nvPr/>
        </p:nvSpPr>
        <p:spPr>
          <a:xfrm>
            <a:off x="3938291" y="2730054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/>
              <a:t>x</a:t>
            </a:r>
            <a:r>
              <a:rPr lang="en" altLang="ko-KR" baseline="-25000"/>
              <a:t>2</a:t>
            </a:r>
            <a:endParaRPr lang="en"/>
          </a:p>
        </p:txBody>
      </p:sp>
      <p:sp>
        <p:nvSpPr>
          <p:cNvPr id="23" name="Shape 419"/>
          <p:cNvSpPr txBox="1"/>
          <p:nvPr/>
        </p:nvSpPr>
        <p:spPr>
          <a:xfrm>
            <a:off x="8168878" y="5194389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/>
              <a:t>x</a:t>
            </a:r>
            <a:r>
              <a:rPr lang="en" altLang="ko-KR" baseline="-25000"/>
              <a:t>1</a:t>
            </a:r>
            <a:endParaRPr lang="en"/>
          </a:p>
        </p:txBody>
      </p:sp>
      <p:sp>
        <p:nvSpPr>
          <p:cNvPr id="11" name="텍스트 상자 10"/>
          <p:cNvSpPr txBox="1"/>
          <p:nvPr/>
        </p:nvSpPr>
        <p:spPr>
          <a:xfrm>
            <a:off x="4844153" y="2906904"/>
            <a:ext cx="18225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sz="1400" dirty="0"/>
              <a:t> </a:t>
            </a:r>
            <a:r>
              <a:rPr lang="en-US" altLang="ko-KR" sz="1400" dirty="0"/>
              <a:t>w</a:t>
            </a:r>
            <a:r>
              <a:rPr lang="en-US" altLang="ko-KR" sz="1400" baseline="-25000" dirty="0"/>
              <a:t>1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</a:t>
            </a:r>
            <a:r>
              <a:rPr lang="en-US" altLang="ko-KR" sz="1400" dirty="0"/>
              <a:t>w</a:t>
            </a:r>
            <a:r>
              <a:rPr lang="en-US" altLang="ko-KR" sz="1400" baseline="-25000" dirty="0"/>
              <a:t>2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= </a:t>
            </a:r>
            <a:r>
              <a:rPr lang="en-US" altLang="ko-KR" sz="1400" dirty="0"/>
              <a:t>b</a:t>
            </a:r>
            <a:endParaRPr lang="en" altLang="ko-KR" sz="1400" dirty="0"/>
          </a:p>
          <a:p>
            <a:endParaRPr kumimoji="1" lang="ko-KR" altLang="en-US" sz="1400" dirty="0"/>
          </a:p>
        </p:txBody>
      </p:sp>
      <p:cxnSp>
        <p:nvCxnSpPr>
          <p:cNvPr id="17" name="Shape 417"/>
          <p:cNvCxnSpPr/>
          <p:nvPr/>
        </p:nvCxnSpPr>
        <p:spPr>
          <a:xfrm>
            <a:off x="5047377" y="3215974"/>
            <a:ext cx="2241000" cy="2103599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</p:spTree>
    <p:extLst>
      <p:ext uri="{BB962C8B-B14F-4D97-AF65-F5344CB8AC3E}">
        <p14:creationId xmlns:p14="http://schemas.microsoft.com/office/powerpoint/2010/main" val="319427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분류하는 선을 찾자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2063753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선식의 다른 표현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26" name="Shape 416"/>
          <p:cNvCxnSpPr/>
          <p:nvPr/>
        </p:nvCxnSpPr>
        <p:spPr>
          <a:xfrm>
            <a:off x="3405175" y="3681142"/>
            <a:ext cx="2390982" cy="15094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7" name="Shape 417"/>
          <p:cNvCxnSpPr/>
          <p:nvPr/>
        </p:nvCxnSpPr>
        <p:spPr>
          <a:xfrm>
            <a:off x="3781380" y="2057088"/>
            <a:ext cx="1443894" cy="1494264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8" name="Shape 418"/>
          <p:cNvCxnSpPr/>
          <p:nvPr/>
        </p:nvCxnSpPr>
        <p:spPr>
          <a:xfrm flipH="1">
            <a:off x="3409525" y="2240651"/>
            <a:ext cx="21163" cy="1463593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9" name="Shape 420"/>
          <p:cNvSpPr txBox="1"/>
          <p:nvPr/>
        </p:nvSpPr>
        <p:spPr>
          <a:xfrm>
            <a:off x="3251863" y="1703388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/>
              <a:t>x</a:t>
            </a:r>
            <a:r>
              <a:rPr lang="en" altLang="ko-KR" baseline="-25000"/>
              <a:t>2</a:t>
            </a:r>
            <a:endParaRPr lang="en"/>
          </a:p>
        </p:txBody>
      </p:sp>
      <p:sp>
        <p:nvSpPr>
          <p:cNvPr id="30" name="Shape 419"/>
          <p:cNvSpPr txBox="1"/>
          <p:nvPr/>
        </p:nvSpPr>
        <p:spPr>
          <a:xfrm>
            <a:off x="5857941" y="3374502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/>
              <a:t>x</a:t>
            </a:r>
            <a:r>
              <a:rPr lang="en" altLang="ko-KR" baseline="-25000"/>
              <a:t>1</a:t>
            </a:r>
            <a:endParaRPr lang="en"/>
          </a:p>
        </p:txBody>
      </p:sp>
      <p:sp>
        <p:nvSpPr>
          <p:cNvPr id="31" name="텍스트 상자 30"/>
          <p:cNvSpPr txBox="1"/>
          <p:nvPr/>
        </p:nvSpPr>
        <p:spPr>
          <a:xfrm>
            <a:off x="3806272" y="1749311"/>
            <a:ext cx="18225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1400" dirty="0"/>
              <a:t>w</a:t>
            </a:r>
            <a:r>
              <a:rPr lang="en-US" altLang="ko-KR" sz="1400" baseline="-25000" dirty="0"/>
              <a:t>1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</a:t>
            </a:r>
            <a:r>
              <a:rPr lang="en-US" altLang="ko-KR" sz="1400" dirty="0"/>
              <a:t>w</a:t>
            </a:r>
            <a:r>
              <a:rPr lang="en-US" altLang="ko-KR" sz="1400" baseline="-25000" dirty="0"/>
              <a:t>2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</a:t>
            </a:r>
            <a:r>
              <a:rPr lang="en-US" altLang="ko-KR" sz="1400" dirty="0"/>
              <a:t>+</a:t>
            </a:r>
            <a:r>
              <a:rPr lang="en" altLang="ko-KR" sz="1400" dirty="0"/>
              <a:t> </a:t>
            </a:r>
            <a:r>
              <a:rPr lang="en-US" altLang="ko-KR" sz="1400" dirty="0"/>
              <a:t>b</a:t>
            </a:r>
            <a:r>
              <a:rPr lang="ko-KR" altLang="en-US" sz="1400" dirty="0"/>
              <a:t> </a:t>
            </a:r>
            <a:r>
              <a:rPr lang="en-US" altLang="ko-KR" sz="1400" dirty="0"/>
              <a:t>=</a:t>
            </a:r>
            <a:r>
              <a:rPr lang="ko-KR" altLang="en-US" sz="1400" dirty="0"/>
              <a:t> </a:t>
            </a:r>
            <a:r>
              <a:rPr lang="en-US" altLang="ko-KR" sz="1400" dirty="0"/>
              <a:t>0</a:t>
            </a:r>
            <a:endParaRPr kumimoji="1" lang="ko-KR" altLang="en-US" sz="1400" dirty="0"/>
          </a:p>
        </p:txBody>
      </p:sp>
      <p:sp>
        <p:nvSpPr>
          <p:cNvPr id="36" name="Shape 597"/>
          <p:cNvSpPr/>
          <p:nvPr/>
        </p:nvSpPr>
        <p:spPr>
          <a:xfrm>
            <a:off x="1312050" y="3835285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7" name="Shape 598"/>
          <p:cNvSpPr/>
          <p:nvPr/>
        </p:nvSpPr>
        <p:spPr>
          <a:xfrm>
            <a:off x="1312050" y="4642535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8" name="Shape 599"/>
          <p:cNvSpPr/>
          <p:nvPr/>
        </p:nvSpPr>
        <p:spPr>
          <a:xfrm>
            <a:off x="1312050" y="5521210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9" name="Shape 600"/>
          <p:cNvSpPr/>
          <p:nvPr/>
        </p:nvSpPr>
        <p:spPr>
          <a:xfrm>
            <a:off x="3405175" y="4599660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40" name="Shape 601"/>
          <p:cNvCxnSpPr/>
          <p:nvPr/>
        </p:nvCxnSpPr>
        <p:spPr>
          <a:xfrm>
            <a:off x="1905000" y="4121035"/>
            <a:ext cx="1435800" cy="528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41" name="Shape 602"/>
          <p:cNvCxnSpPr/>
          <p:nvPr/>
        </p:nvCxnSpPr>
        <p:spPr>
          <a:xfrm>
            <a:off x="1905000" y="4849710"/>
            <a:ext cx="1411200" cy="21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42" name="Shape 603"/>
          <p:cNvCxnSpPr/>
          <p:nvPr/>
        </p:nvCxnSpPr>
        <p:spPr>
          <a:xfrm rot="10800000" flipH="1">
            <a:off x="1926425" y="5121110"/>
            <a:ext cx="1389600" cy="57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43" name="Shape 604"/>
          <p:cNvSpPr txBox="1"/>
          <p:nvPr/>
        </p:nvSpPr>
        <p:spPr>
          <a:xfrm>
            <a:off x="1356300" y="3822360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x</a:t>
            </a:r>
            <a:r>
              <a:rPr lang="en" sz="1800" baseline="-25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44" name="Shape 605"/>
          <p:cNvSpPr txBox="1"/>
          <p:nvPr/>
        </p:nvSpPr>
        <p:spPr>
          <a:xfrm>
            <a:off x="1356300" y="4628910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x</a:t>
            </a:r>
            <a:r>
              <a:rPr lang="en" sz="1800" baseline="-25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</a:p>
        </p:txBody>
      </p:sp>
      <p:sp>
        <p:nvSpPr>
          <p:cNvPr id="45" name="Shape 606"/>
          <p:cNvSpPr txBox="1"/>
          <p:nvPr/>
        </p:nvSpPr>
        <p:spPr>
          <a:xfrm>
            <a:off x="1356300" y="5521210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46" name="Shape 607"/>
          <p:cNvSpPr txBox="1"/>
          <p:nvPr/>
        </p:nvSpPr>
        <p:spPr>
          <a:xfrm>
            <a:off x="2427750" y="3949585"/>
            <a:ext cx="4788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w</a:t>
            </a:r>
            <a:r>
              <a:rPr lang="en" sz="1800" baseline="-25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47" name="Shape 608"/>
          <p:cNvSpPr txBox="1"/>
          <p:nvPr/>
        </p:nvSpPr>
        <p:spPr>
          <a:xfrm>
            <a:off x="2402877" y="4535360"/>
            <a:ext cx="478799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w</a:t>
            </a:r>
            <a:r>
              <a:rPr lang="en" sz="1800" baseline="-25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</a:p>
        </p:txBody>
      </p:sp>
      <p:sp>
        <p:nvSpPr>
          <p:cNvPr id="48" name="Shape 609"/>
          <p:cNvSpPr txBox="1"/>
          <p:nvPr/>
        </p:nvSpPr>
        <p:spPr>
          <a:xfrm>
            <a:off x="2447112" y="5071072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b</a:t>
            </a:r>
          </a:p>
        </p:txBody>
      </p:sp>
      <p:sp>
        <p:nvSpPr>
          <p:cNvPr id="49" name="Shape 610"/>
          <p:cNvSpPr txBox="1"/>
          <p:nvPr/>
        </p:nvSpPr>
        <p:spPr>
          <a:xfrm>
            <a:off x="3448925" y="4535347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sp>
        <p:nvSpPr>
          <p:cNvPr id="50" name="Shape 611"/>
          <p:cNvSpPr txBox="1"/>
          <p:nvPr/>
        </p:nvSpPr>
        <p:spPr>
          <a:xfrm>
            <a:off x="4680395" y="4500810"/>
            <a:ext cx="26490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w</a:t>
            </a:r>
            <a:r>
              <a:rPr lang="en" sz="1800" baseline="-250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x</a:t>
            </a:r>
            <a:r>
              <a:rPr lang="en" sz="1800" baseline="-250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+ w</a:t>
            </a:r>
            <a:r>
              <a:rPr lang="en" sz="1800" baseline="-250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x</a:t>
            </a:r>
            <a:r>
              <a:rPr lang="en" sz="1800" baseline="-250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b</a:t>
            </a:r>
          </a:p>
        </p:txBody>
      </p:sp>
      <p:cxnSp>
        <p:nvCxnSpPr>
          <p:cNvPr id="51" name="Shape 612"/>
          <p:cNvCxnSpPr/>
          <p:nvPr/>
        </p:nvCxnSpPr>
        <p:spPr>
          <a:xfrm>
            <a:off x="3971962" y="4771260"/>
            <a:ext cx="697800" cy="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53" name="Shape 612"/>
          <p:cNvCxnSpPr/>
          <p:nvPr/>
        </p:nvCxnSpPr>
        <p:spPr>
          <a:xfrm>
            <a:off x="6325302" y="4733662"/>
            <a:ext cx="697800" cy="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54" name="Shape 611"/>
          <p:cNvSpPr txBox="1"/>
          <p:nvPr/>
        </p:nvSpPr>
        <p:spPr>
          <a:xfrm>
            <a:off x="7134498" y="4503343"/>
            <a:ext cx="696087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0</a:t>
            </a:r>
            <a:endParaRPr lang="en" sz="18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1120547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크기가 </a:t>
            </a:r>
            <a:r>
              <a:rPr kumimoji="1" lang="en-US" altLang="ko-KR" dirty="0"/>
              <a:t>3</a:t>
            </a:r>
            <a:r>
              <a:rPr kumimoji="1" lang="ko-KR" altLang="en-US" dirty="0"/>
              <a:t>이고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색깔이 </a:t>
            </a:r>
            <a:r>
              <a:rPr kumimoji="1" lang="en-US" altLang="ko-KR" dirty="0"/>
              <a:t>2</a:t>
            </a:r>
            <a:r>
              <a:rPr kumimoji="1" lang="ko-KR" altLang="en-US" dirty="0"/>
              <a:t>인 경우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계산 값은 </a:t>
            </a:r>
            <a:r>
              <a:rPr kumimoji="1" lang="en-US" altLang="ko-KR" dirty="0"/>
              <a:t>1.5</a:t>
            </a:r>
            <a:r>
              <a:rPr kumimoji="1" lang="ko-KR" altLang="en-US" dirty="0"/>
              <a:t> 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그림 표현의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12" name="Shape 597"/>
          <p:cNvSpPr/>
          <p:nvPr/>
        </p:nvSpPr>
        <p:spPr>
          <a:xfrm>
            <a:off x="2217097" y="3898667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" name="Shape 598"/>
          <p:cNvSpPr/>
          <p:nvPr/>
        </p:nvSpPr>
        <p:spPr>
          <a:xfrm>
            <a:off x="2217097" y="4705917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4" name="Shape 599"/>
          <p:cNvSpPr/>
          <p:nvPr/>
        </p:nvSpPr>
        <p:spPr>
          <a:xfrm>
            <a:off x="2217097" y="5584592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" name="Shape 600"/>
          <p:cNvSpPr/>
          <p:nvPr/>
        </p:nvSpPr>
        <p:spPr>
          <a:xfrm>
            <a:off x="4310222" y="4663042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16" name="Shape 601"/>
          <p:cNvCxnSpPr/>
          <p:nvPr/>
        </p:nvCxnSpPr>
        <p:spPr>
          <a:xfrm>
            <a:off x="2810047" y="4184417"/>
            <a:ext cx="1435800" cy="528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17" name="Shape 602"/>
          <p:cNvCxnSpPr/>
          <p:nvPr/>
        </p:nvCxnSpPr>
        <p:spPr>
          <a:xfrm>
            <a:off x="2810047" y="4913092"/>
            <a:ext cx="1411200" cy="21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18" name="Shape 603"/>
          <p:cNvCxnSpPr/>
          <p:nvPr/>
        </p:nvCxnSpPr>
        <p:spPr>
          <a:xfrm rot="10800000" flipH="1">
            <a:off x="2831472" y="5184492"/>
            <a:ext cx="1389600" cy="57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19" name="Shape 604"/>
          <p:cNvSpPr txBox="1"/>
          <p:nvPr/>
        </p:nvSpPr>
        <p:spPr>
          <a:xfrm>
            <a:off x="2203554" y="3868635"/>
            <a:ext cx="484325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3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0" name="Shape 605"/>
          <p:cNvSpPr txBox="1"/>
          <p:nvPr/>
        </p:nvSpPr>
        <p:spPr>
          <a:xfrm>
            <a:off x="2261347" y="4692292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1" name="Shape 606"/>
          <p:cNvSpPr txBox="1"/>
          <p:nvPr/>
        </p:nvSpPr>
        <p:spPr>
          <a:xfrm>
            <a:off x="2261347" y="5584592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22" name="Shape 607"/>
          <p:cNvSpPr txBox="1"/>
          <p:nvPr/>
        </p:nvSpPr>
        <p:spPr>
          <a:xfrm>
            <a:off x="3332797" y="4012967"/>
            <a:ext cx="4788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3" name="Shape 608"/>
          <p:cNvSpPr txBox="1"/>
          <p:nvPr/>
        </p:nvSpPr>
        <p:spPr>
          <a:xfrm>
            <a:off x="3307924" y="4598742"/>
            <a:ext cx="478799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4" name="Shape 609"/>
          <p:cNvSpPr txBox="1"/>
          <p:nvPr/>
        </p:nvSpPr>
        <p:spPr>
          <a:xfrm>
            <a:off x="3197525" y="5134454"/>
            <a:ext cx="614072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-3.5</a:t>
            </a:r>
            <a:endParaRPr lang="en" sz="18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5" name="Shape 610"/>
          <p:cNvSpPr txBox="1"/>
          <p:nvPr/>
        </p:nvSpPr>
        <p:spPr>
          <a:xfrm>
            <a:off x="4353972" y="4598729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sp>
        <p:nvSpPr>
          <p:cNvPr id="26" name="Shape 611"/>
          <p:cNvSpPr txBox="1"/>
          <p:nvPr/>
        </p:nvSpPr>
        <p:spPr>
          <a:xfrm>
            <a:off x="5662822" y="4598742"/>
            <a:ext cx="628777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1.5</a:t>
            </a:r>
            <a:endParaRPr lang="en" sz="18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27" name="Shape 612"/>
          <p:cNvCxnSpPr/>
          <p:nvPr/>
        </p:nvCxnSpPr>
        <p:spPr>
          <a:xfrm>
            <a:off x="4877009" y="4834642"/>
            <a:ext cx="697800" cy="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</p:spTree>
    <p:extLst>
      <p:ext uri="{BB962C8B-B14F-4D97-AF65-F5344CB8AC3E}">
        <p14:creationId xmlns:p14="http://schemas.microsoft.com/office/powerpoint/2010/main" val="1763160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익은 사과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5" name="Shape 416"/>
          <p:cNvCxnSpPr/>
          <p:nvPr/>
        </p:nvCxnSpPr>
        <p:spPr>
          <a:xfrm flipV="1">
            <a:off x="1490875" y="5954233"/>
            <a:ext cx="5303330" cy="9065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6" name="Shape 417"/>
          <p:cNvCxnSpPr/>
          <p:nvPr/>
        </p:nvCxnSpPr>
        <p:spPr>
          <a:xfrm>
            <a:off x="2299696" y="2972764"/>
            <a:ext cx="2857095" cy="2645661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" name="Shape 418"/>
          <p:cNvCxnSpPr/>
          <p:nvPr/>
        </p:nvCxnSpPr>
        <p:spPr>
          <a:xfrm flipH="1">
            <a:off x="1530736" y="2700670"/>
            <a:ext cx="53515" cy="3277722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8" name="Shape 420"/>
          <p:cNvSpPr txBox="1"/>
          <p:nvPr/>
        </p:nvSpPr>
        <p:spPr>
          <a:xfrm>
            <a:off x="1210601" y="2283255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/>
              <a:t>x</a:t>
            </a:r>
            <a:r>
              <a:rPr lang="en" altLang="ko-KR" baseline="-25000"/>
              <a:t>2</a:t>
            </a:r>
            <a:endParaRPr lang="en"/>
          </a:p>
        </p:txBody>
      </p:sp>
      <p:sp>
        <p:nvSpPr>
          <p:cNvPr id="10" name="텍스트 상자 9"/>
          <p:cNvSpPr txBox="1"/>
          <p:nvPr/>
        </p:nvSpPr>
        <p:spPr>
          <a:xfrm>
            <a:off x="2092934" y="2541442"/>
            <a:ext cx="18225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sz="1400" dirty="0"/>
              <a:t> 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–</a:t>
            </a:r>
            <a:r>
              <a:rPr lang="ko-KR" altLang="en-US" sz="1400" dirty="0"/>
              <a:t> </a:t>
            </a:r>
            <a:r>
              <a:rPr lang="en-US" altLang="ko-KR" sz="1400" dirty="0"/>
              <a:t>3.5</a:t>
            </a:r>
            <a:r>
              <a:rPr lang="ko-KR" altLang="en-US" sz="1400" dirty="0"/>
              <a:t> </a:t>
            </a:r>
            <a:r>
              <a:rPr lang="en-US" altLang="ko-KR" sz="1400" dirty="0"/>
              <a:t>=</a:t>
            </a:r>
            <a:r>
              <a:rPr lang="ko-KR" altLang="en-US" sz="1400" dirty="0"/>
              <a:t> </a:t>
            </a:r>
            <a:r>
              <a:rPr lang="en-US" altLang="ko-KR" sz="1400" dirty="0"/>
              <a:t>0</a:t>
            </a:r>
            <a:endParaRPr lang="en" altLang="ko-KR" sz="1400" dirty="0"/>
          </a:p>
        </p:txBody>
      </p:sp>
      <p:sp>
        <p:nvSpPr>
          <p:cNvPr id="51" name="Shape 420"/>
          <p:cNvSpPr txBox="1"/>
          <p:nvPr/>
        </p:nvSpPr>
        <p:spPr>
          <a:xfrm>
            <a:off x="6971766" y="577738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 dirty="0"/>
              <a:t>x</a:t>
            </a:r>
            <a:r>
              <a:rPr lang="en-US" altLang="ko-KR" baseline="-25000" dirty="0"/>
              <a:t>1</a:t>
            </a:r>
            <a:endParaRPr lang="en" dirty="0"/>
          </a:p>
        </p:txBody>
      </p:sp>
      <p:sp>
        <p:nvSpPr>
          <p:cNvPr id="53" name="Shape 597"/>
          <p:cNvSpPr/>
          <p:nvPr/>
        </p:nvSpPr>
        <p:spPr>
          <a:xfrm>
            <a:off x="4963001" y="3619676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4" name="Shape 598"/>
          <p:cNvSpPr/>
          <p:nvPr/>
        </p:nvSpPr>
        <p:spPr>
          <a:xfrm>
            <a:off x="4963001" y="4059504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5" name="Shape 599"/>
          <p:cNvSpPr/>
          <p:nvPr/>
        </p:nvSpPr>
        <p:spPr>
          <a:xfrm>
            <a:off x="4949458" y="4549586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6" name="Shape 600"/>
          <p:cNvSpPr/>
          <p:nvPr/>
        </p:nvSpPr>
        <p:spPr>
          <a:xfrm>
            <a:off x="6059495" y="4082575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57" name="Shape 601"/>
          <p:cNvCxnSpPr/>
          <p:nvPr/>
        </p:nvCxnSpPr>
        <p:spPr>
          <a:xfrm>
            <a:off x="5423534" y="3806241"/>
            <a:ext cx="562148" cy="26667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58" name="Shape 602"/>
          <p:cNvCxnSpPr/>
          <p:nvPr/>
        </p:nvCxnSpPr>
        <p:spPr>
          <a:xfrm flipV="1">
            <a:off x="5445168" y="4247847"/>
            <a:ext cx="484855" cy="592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59" name="Shape 603"/>
          <p:cNvCxnSpPr/>
          <p:nvPr/>
        </p:nvCxnSpPr>
        <p:spPr>
          <a:xfrm flipV="1">
            <a:off x="5452944" y="4414824"/>
            <a:ext cx="524786" cy="26239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60" name="Shape 604"/>
          <p:cNvSpPr txBox="1"/>
          <p:nvPr/>
        </p:nvSpPr>
        <p:spPr>
          <a:xfrm>
            <a:off x="4949458" y="3570348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3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1" name="Shape 605"/>
          <p:cNvSpPr txBox="1"/>
          <p:nvPr/>
        </p:nvSpPr>
        <p:spPr>
          <a:xfrm>
            <a:off x="4918276" y="4016629"/>
            <a:ext cx="442027" cy="27733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2" name="Shape 606"/>
          <p:cNvSpPr txBox="1"/>
          <p:nvPr/>
        </p:nvSpPr>
        <p:spPr>
          <a:xfrm>
            <a:off x="4993708" y="4530290"/>
            <a:ext cx="25170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63" name="Shape 610"/>
          <p:cNvSpPr txBox="1"/>
          <p:nvPr/>
        </p:nvSpPr>
        <p:spPr>
          <a:xfrm>
            <a:off x="6103245" y="3998966"/>
            <a:ext cx="25170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cxnSp>
        <p:nvCxnSpPr>
          <p:cNvPr id="64" name="Shape 612"/>
          <p:cNvCxnSpPr/>
          <p:nvPr/>
        </p:nvCxnSpPr>
        <p:spPr>
          <a:xfrm>
            <a:off x="6475683" y="4210788"/>
            <a:ext cx="450005" cy="227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65" name="Shape 604"/>
          <p:cNvSpPr txBox="1"/>
          <p:nvPr/>
        </p:nvSpPr>
        <p:spPr>
          <a:xfrm>
            <a:off x="5531426" y="3604315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6" name="Shape 604"/>
          <p:cNvSpPr txBox="1"/>
          <p:nvPr/>
        </p:nvSpPr>
        <p:spPr>
          <a:xfrm>
            <a:off x="5445168" y="3955062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7" name="Shape 604"/>
          <p:cNvSpPr txBox="1"/>
          <p:nvPr/>
        </p:nvSpPr>
        <p:spPr>
          <a:xfrm>
            <a:off x="5331972" y="4300442"/>
            <a:ext cx="44201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-3.5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8" name="Shape 604"/>
          <p:cNvSpPr txBox="1"/>
          <p:nvPr/>
        </p:nvSpPr>
        <p:spPr>
          <a:xfrm>
            <a:off x="6956158" y="4016629"/>
            <a:ext cx="1525815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3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–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3.5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=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1.5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9" name="Shape 469"/>
          <p:cNvSpPr/>
          <p:nvPr/>
        </p:nvSpPr>
        <p:spPr>
          <a:xfrm>
            <a:off x="4356279" y="4050260"/>
            <a:ext cx="152700" cy="1485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0" name="Shape 470"/>
          <p:cNvSpPr txBox="1"/>
          <p:nvPr/>
        </p:nvSpPr>
        <p:spPr>
          <a:xfrm>
            <a:off x="4467929" y="3922010"/>
            <a:ext cx="710354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dirty="0"/>
              <a:t>(</a:t>
            </a:r>
            <a:r>
              <a:rPr lang="en-US" altLang="ko-KR" sz="1200" dirty="0"/>
              <a:t>3</a:t>
            </a:r>
            <a:r>
              <a:rPr lang="en" sz="1200" dirty="0"/>
              <a:t>, </a:t>
            </a:r>
            <a:r>
              <a:rPr lang="en-US" altLang="ko-KR" sz="1200" dirty="0"/>
              <a:t>2</a:t>
            </a:r>
            <a:r>
              <a:rPr lang="en" sz="1200" dirty="0"/>
              <a:t>)</a:t>
            </a:r>
          </a:p>
        </p:txBody>
      </p:sp>
      <p:sp>
        <p:nvSpPr>
          <p:cNvPr id="89" name="Shape 407"/>
          <p:cNvSpPr txBox="1">
            <a:spLocks/>
          </p:cNvSpPr>
          <p:nvPr/>
        </p:nvSpPr>
        <p:spPr>
          <a:xfrm>
            <a:off x="682446" y="1647067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크기가 </a:t>
            </a:r>
            <a:r>
              <a:rPr lang="en-US" altLang="ko-KR" dirty="0"/>
              <a:t>3,</a:t>
            </a:r>
            <a:r>
              <a:rPr lang="ko-KR" altLang="en-US" dirty="0"/>
              <a:t> 색깔이 </a:t>
            </a:r>
            <a:r>
              <a:rPr lang="en-US" altLang="ko-KR" dirty="0"/>
              <a:t>2.</a:t>
            </a:r>
            <a:r>
              <a:rPr lang="ko-KR" altLang="en-US" dirty="0"/>
              <a:t> 계산 값은 </a:t>
            </a:r>
            <a:r>
              <a:rPr lang="en-US" altLang="ko-KR" dirty="0"/>
              <a:t>1.5</a:t>
            </a:r>
          </a:p>
          <a:p>
            <a:pPr>
              <a:spcBef>
                <a:spcPts val="0"/>
              </a:spcBef>
              <a:buNone/>
            </a:pPr>
            <a:r>
              <a:rPr lang="en-US" altLang="ko-KR" dirty="0"/>
              <a:t>0</a:t>
            </a:r>
            <a:r>
              <a:rPr lang="ko-KR" altLang="en-US" dirty="0"/>
              <a:t> 보다 크다</a:t>
            </a:r>
            <a:r>
              <a:rPr lang="en-US" altLang="ko-KR" dirty="0"/>
              <a:t>.</a:t>
            </a:r>
            <a:r>
              <a:rPr lang="ko-KR" altLang="en-US" dirty="0"/>
              <a:t> 선 우측에 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3661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안 익은 사과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5" name="Shape 416"/>
          <p:cNvCxnSpPr/>
          <p:nvPr/>
        </p:nvCxnSpPr>
        <p:spPr>
          <a:xfrm flipV="1">
            <a:off x="1490875" y="5954233"/>
            <a:ext cx="5303330" cy="9065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6" name="Shape 417"/>
          <p:cNvCxnSpPr/>
          <p:nvPr/>
        </p:nvCxnSpPr>
        <p:spPr>
          <a:xfrm>
            <a:off x="2299696" y="2972764"/>
            <a:ext cx="2857095" cy="2645661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" name="Shape 418"/>
          <p:cNvCxnSpPr/>
          <p:nvPr/>
        </p:nvCxnSpPr>
        <p:spPr>
          <a:xfrm flipH="1">
            <a:off x="1530736" y="2700670"/>
            <a:ext cx="53515" cy="3277722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8" name="Shape 420"/>
          <p:cNvSpPr txBox="1"/>
          <p:nvPr/>
        </p:nvSpPr>
        <p:spPr>
          <a:xfrm>
            <a:off x="1210601" y="2283255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/>
              <a:t>x</a:t>
            </a:r>
            <a:r>
              <a:rPr lang="en" altLang="ko-KR" baseline="-25000"/>
              <a:t>2</a:t>
            </a:r>
            <a:endParaRPr lang="en"/>
          </a:p>
        </p:txBody>
      </p:sp>
      <p:sp>
        <p:nvSpPr>
          <p:cNvPr id="10" name="텍스트 상자 9"/>
          <p:cNvSpPr txBox="1"/>
          <p:nvPr/>
        </p:nvSpPr>
        <p:spPr>
          <a:xfrm>
            <a:off x="2092934" y="2541442"/>
            <a:ext cx="18225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sz="1400" dirty="0"/>
              <a:t> 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–</a:t>
            </a:r>
            <a:r>
              <a:rPr lang="ko-KR" altLang="en-US" sz="1400" dirty="0"/>
              <a:t> </a:t>
            </a:r>
            <a:r>
              <a:rPr lang="en-US" altLang="ko-KR" sz="1400" dirty="0"/>
              <a:t>3.5</a:t>
            </a:r>
            <a:r>
              <a:rPr lang="ko-KR" altLang="en-US" sz="1400" dirty="0"/>
              <a:t> </a:t>
            </a:r>
            <a:r>
              <a:rPr lang="en-US" altLang="ko-KR" sz="1400" dirty="0"/>
              <a:t>=</a:t>
            </a:r>
            <a:r>
              <a:rPr lang="ko-KR" altLang="en-US" sz="1400" dirty="0"/>
              <a:t> </a:t>
            </a:r>
            <a:r>
              <a:rPr lang="en-US" altLang="ko-KR" sz="1400" dirty="0"/>
              <a:t>0</a:t>
            </a:r>
            <a:endParaRPr lang="en" altLang="ko-KR" sz="1400" dirty="0"/>
          </a:p>
        </p:txBody>
      </p:sp>
      <p:sp>
        <p:nvSpPr>
          <p:cNvPr id="51" name="Shape 420"/>
          <p:cNvSpPr txBox="1"/>
          <p:nvPr/>
        </p:nvSpPr>
        <p:spPr>
          <a:xfrm>
            <a:off x="6971766" y="577738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 dirty="0"/>
              <a:t>x</a:t>
            </a:r>
            <a:r>
              <a:rPr lang="en-US" altLang="ko-KR" baseline="-25000" dirty="0"/>
              <a:t>1</a:t>
            </a:r>
            <a:endParaRPr lang="en" dirty="0"/>
          </a:p>
        </p:txBody>
      </p:sp>
      <p:sp>
        <p:nvSpPr>
          <p:cNvPr id="71" name="Shape 597"/>
          <p:cNvSpPr/>
          <p:nvPr/>
        </p:nvSpPr>
        <p:spPr>
          <a:xfrm>
            <a:off x="3017918" y="4438996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2" name="Shape 598"/>
          <p:cNvSpPr/>
          <p:nvPr/>
        </p:nvSpPr>
        <p:spPr>
          <a:xfrm>
            <a:off x="3017918" y="4878824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3" name="Shape 599"/>
          <p:cNvSpPr/>
          <p:nvPr/>
        </p:nvSpPr>
        <p:spPr>
          <a:xfrm>
            <a:off x="3004375" y="5368906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4" name="Shape 600"/>
          <p:cNvSpPr/>
          <p:nvPr/>
        </p:nvSpPr>
        <p:spPr>
          <a:xfrm>
            <a:off x="4114412" y="4901895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75" name="Shape 601"/>
          <p:cNvCxnSpPr/>
          <p:nvPr/>
        </p:nvCxnSpPr>
        <p:spPr>
          <a:xfrm>
            <a:off x="3478451" y="4625561"/>
            <a:ext cx="562148" cy="26667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76" name="Shape 602"/>
          <p:cNvCxnSpPr/>
          <p:nvPr/>
        </p:nvCxnSpPr>
        <p:spPr>
          <a:xfrm flipV="1">
            <a:off x="3500085" y="5067167"/>
            <a:ext cx="484855" cy="592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77" name="Shape 603"/>
          <p:cNvCxnSpPr/>
          <p:nvPr/>
        </p:nvCxnSpPr>
        <p:spPr>
          <a:xfrm flipV="1">
            <a:off x="3507861" y="5234144"/>
            <a:ext cx="524786" cy="26239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78" name="Shape 604"/>
          <p:cNvSpPr txBox="1"/>
          <p:nvPr/>
        </p:nvSpPr>
        <p:spPr>
          <a:xfrm>
            <a:off x="3004375" y="4389668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9" name="Shape 605"/>
          <p:cNvSpPr txBox="1"/>
          <p:nvPr/>
        </p:nvSpPr>
        <p:spPr>
          <a:xfrm>
            <a:off x="2973193" y="4835949"/>
            <a:ext cx="442027" cy="27733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0" name="Shape 606"/>
          <p:cNvSpPr txBox="1"/>
          <p:nvPr/>
        </p:nvSpPr>
        <p:spPr>
          <a:xfrm>
            <a:off x="3048625" y="5349610"/>
            <a:ext cx="25170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81" name="Shape 610"/>
          <p:cNvSpPr txBox="1"/>
          <p:nvPr/>
        </p:nvSpPr>
        <p:spPr>
          <a:xfrm>
            <a:off x="4158162" y="4818286"/>
            <a:ext cx="25170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cxnSp>
        <p:nvCxnSpPr>
          <p:cNvPr id="82" name="Shape 612"/>
          <p:cNvCxnSpPr/>
          <p:nvPr/>
        </p:nvCxnSpPr>
        <p:spPr>
          <a:xfrm>
            <a:off x="4530600" y="5030108"/>
            <a:ext cx="450005" cy="227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83" name="Shape 604"/>
          <p:cNvSpPr txBox="1"/>
          <p:nvPr/>
        </p:nvSpPr>
        <p:spPr>
          <a:xfrm>
            <a:off x="3586343" y="4423635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4" name="Shape 604"/>
          <p:cNvSpPr txBox="1"/>
          <p:nvPr/>
        </p:nvSpPr>
        <p:spPr>
          <a:xfrm>
            <a:off x="3500085" y="4774382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5" name="Shape 604"/>
          <p:cNvSpPr txBox="1"/>
          <p:nvPr/>
        </p:nvSpPr>
        <p:spPr>
          <a:xfrm>
            <a:off x="3386889" y="5119762"/>
            <a:ext cx="44201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-3.5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6" name="Shape 604"/>
          <p:cNvSpPr txBox="1"/>
          <p:nvPr/>
        </p:nvSpPr>
        <p:spPr>
          <a:xfrm>
            <a:off x="5011075" y="4835949"/>
            <a:ext cx="1525815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–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3.5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=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1.5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8" name="Shape 470"/>
          <p:cNvSpPr txBox="1"/>
          <p:nvPr/>
        </p:nvSpPr>
        <p:spPr>
          <a:xfrm>
            <a:off x="2522846" y="4741330"/>
            <a:ext cx="596726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dirty="0"/>
              <a:t>(</a:t>
            </a:r>
            <a:r>
              <a:rPr lang="en-US" altLang="ko-KR" sz="1200" dirty="0"/>
              <a:t>1</a:t>
            </a:r>
            <a:r>
              <a:rPr lang="en" sz="1200" dirty="0"/>
              <a:t>, </a:t>
            </a:r>
            <a:r>
              <a:rPr lang="en-US" altLang="ko-KR" sz="1200" dirty="0"/>
              <a:t>1</a:t>
            </a:r>
            <a:r>
              <a:rPr lang="en" sz="1200" dirty="0"/>
              <a:t>)</a:t>
            </a:r>
          </a:p>
        </p:txBody>
      </p:sp>
      <p:sp>
        <p:nvSpPr>
          <p:cNvPr id="46" name="Shape 473"/>
          <p:cNvSpPr/>
          <p:nvPr/>
        </p:nvSpPr>
        <p:spPr>
          <a:xfrm>
            <a:off x="2407395" y="4885742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7" name="Shape 407"/>
          <p:cNvSpPr txBox="1">
            <a:spLocks/>
          </p:cNvSpPr>
          <p:nvPr/>
        </p:nvSpPr>
        <p:spPr>
          <a:xfrm>
            <a:off x="682446" y="1647067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크기가 </a:t>
            </a:r>
            <a:r>
              <a:rPr lang="en-US" altLang="ko-KR" dirty="0"/>
              <a:t>1,</a:t>
            </a:r>
            <a:r>
              <a:rPr lang="ko-KR" altLang="en-US" dirty="0"/>
              <a:t> 색깔이 </a:t>
            </a:r>
            <a:r>
              <a:rPr lang="en-US" altLang="ko-KR" dirty="0"/>
              <a:t>1.</a:t>
            </a:r>
            <a:r>
              <a:rPr lang="ko-KR" altLang="en-US" dirty="0"/>
              <a:t> 계산 값은 </a:t>
            </a:r>
            <a:r>
              <a:rPr lang="en-US" altLang="ko-KR" dirty="0"/>
              <a:t>-1.5</a:t>
            </a:r>
          </a:p>
          <a:p>
            <a:pPr>
              <a:spcBef>
                <a:spcPts val="0"/>
              </a:spcBef>
              <a:buNone/>
            </a:pPr>
            <a:r>
              <a:rPr lang="en-US" altLang="ko-KR" dirty="0"/>
              <a:t>0</a:t>
            </a:r>
            <a:r>
              <a:rPr lang="ko-KR" altLang="en-US" dirty="0"/>
              <a:t> 보다 작다</a:t>
            </a:r>
            <a:r>
              <a:rPr lang="en-US" altLang="ko-KR" dirty="0"/>
              <a:t>.</a:t>
            </a:r>
            <a:r>
              <a:rPr lang="ko-KR" altLang="en-US" dirty="0"/>
              <a:t> 선 좌측에 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88549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그림 표현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5" name="Shape 416"/>
          <p:cNvCxnSpPr/>
          <p:nvPr/>
        </p:nvCxnSpPr>
        <p:spPr>
          <a:xfrm flipV="1">
            <a:off x="1490875" y="5954233"/>
            <a:ext cx="5303330" cy="9065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6" name="Shape 417"/>
          <p:cNvCxnSpPr/>
          <p:nvPr/>
        </p:nvCxnSpPr>
        <p:spPr>
          <a:xfrm>
            <a:off x="2299696" y="2972764"/>
            <a:ext cx="2857095" cy="2645661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" name="Shape 418"/>
          <p:cNvCxnSpPr/>
          <p:nvPr/>
        </p:nvCxnSpPr>
        <p:spPr>
          <a:xfrm flipH="1">
            <a:off x="1530736" y="2700670"/>
            <a:ext cx="53515" cy="3277722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8" name="Shape 420"/>
          <p:cNvSpPr txBox="1"/>
          <p:nvPr/>
        </p:nvSpPr>
        <p:spPr>
          <a:xfrm>
            <a:off x="1210601" y="2283255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/>
              <a:t>x</a:t>
            </a:r>
            <a:r>
              <a:rPr lang="en" altLang="ko-KR" baseline="-25000"/>
              <a:t>2</a:t>
            </a:r>
            <a:endParaRPr lang="en"/>
          </a:p>
        </p:txBody>
      </p:sp>
      <p:sp>
        <p:nvSpPr>
          <p:cNvPr id="10" name="텍스트 상자 9"/>
          <p:cNvSpPr txBox="1"/>
          <p:nvPr/>
        </p:nvSpPr>
        <p:spPr>
          <a:xfrm>
            <a:off x="2092934" y="2541442"/>
            <a:ext cx="18225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sz="1400" dirty="0"/>
              <a:t> 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–</a:t>
            </a:r>
            <a:r>
              <a:rPr lang="ko-KR" altLang="en-US" sz="1400" dirty="0"/>
              <a:t> </a:t>
            </a:r>
            <a:r>
              <a:rPr lang="en-US" altLang="ko-KR" sz="1400" dirty="0"/>
              <a:t>3.5</a:t>
            </a:r>
            <a:r>
              <a:rPr lang="ko-KR" altLang="en-US" sz="1400" dirty="0"/>
              <a:t> </a:t>
            </a:r>
            <a:r>
              <a:rPr lang="en-US" altLang="ko-KR" sz="1400" dirty="0"/>
              <a:t>=</a:t>
            </a:r>
            <a:r>
              <a:rPr lang="ko-KR" altLang="en-US" sz="1400" dirty="0"/>
              <a:t> </a:t>
            </a:r>
            <a:r>
              <a:rPr lang="en-US" altLang="ko-KR" sz="1400" dirty="0"/>
              <a:t>0</a:t>
            </a:r>
            <a:endParaRPr lang="en" altLang="ko-KR" sz="1400" dirty="0"/>
          </a:p>
        </p:txBody>
      </p:sp>
      <p:sp>
        <p:nvSpPr>
          <p:cNvPr id="51" name="Shape 420"/>
          <p:cNvSpPr txBox="1"/>
          <p:nvPr/>
        </p:nvSpPr>
        <p:spPr>
          <a:xfrm>
            <a:off x="6971766" y="577738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 dirty="0"/>
              <a:t>x</a:t>
            </a:r>
            <a:r>
              <a:rPr lang="en-US" altLang="ko-KR" baseline="-25000" dirty="0"/>
              <a:t>1</a:t>
            </a:r>
            <a:endParaRPr lang="en" dirty="0"/>
          </a:p>
        </p:txBody>
      </p:sp>
      <p:sp>
        <p:nvSpPr>
          <p:cNvPr id="53" name="Shape 597"/>
          <p:cNvSpPr/>
          <p:nvPr/>
        </p:nvSpPr>
        <p:spPr>
          <a:xfrm>
            <a:off x="4963001" y="3619676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4" name="Shape 598"/>
          <p:cNvSpPr/>
          <p:nvPr/>
        </p:nvSpPr>
        <p:spPr>
          <a:xfrm>
            <a:off x="4963001" y="4059504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5" name="Shape 599"/>
          <p:cNvSpPr/>
          <p:nvPr/>
        </p:nvSpPr>
        <p:spPr>
          <a:xfrm>
            <a:off x="4949458" y="4549586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6" name="Shape 600"/>
          <p:cNvSpPr/>
          <p:nvPr/>
        </p:nvSpPr>
        <p:spPr>
          <a:xfrm>
            <a:off x="6059495" y="4082575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57" name="Shape 601"/>
          <p:cNvCxnSpPr/>
          <p:nvPr/>
        </p:nvCxnSpPr>
        <p:spPr>
          <a:xfrm>
            <a:off x="5423534" y="3806241"/>
            <a:ext cx="562148" cy="26667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58" name="Shape 602"/>
          <p:cNvCxnSpPr/>
          <p:nvPr/>
        </p:nvCxnSpPr>
        <p:spPr>
          <a:xfrm flipV="1">
            <a:off x="5445168" y="4247847"/>
            <a:ext cx="484855" cy="592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59" name="Shape 603"/>
          <p:cNvCxnSpPr/>
          <p:nvPr/>
        </p:nvCxnSpPr>
        <p:spPr>
          <a:xfrm flipV="1">
            <a:off x="5452944" y="4414824"/>
            <a:ext cx="524786" cy="26239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60" name="Shape 604"/>
          <p:cNvSpPr txBox="1"/>
          <p:nvPr/>
        </p:nvSpPr>
        <p:spPr>
          <a:xfrm>
            <a:off x="4949458" y="3570348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3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1" name="Shape 605"/>
          <p:cNvSpPr txBox="1"/>
          <p:nvPr/>
        </p:nvSpPr>
        <p:spPr>
          <a:xfrm>
            <a:off x="4918276" y="4016629"/>
            <a:ext cx="442027" cy="27733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2" name="Shape 606"/>
          <p:cNvSpPr txBox="1"/>
          <p:nvPr/>
        </p:nvSpPr>
        <p:spPr>
          <a:xfrm>
            <a:off x="4993708" y="4530290"/>
            <a:ext cx="25170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63" name="Shape 610"/>
          <p:cNvSpPr txBox="1"/>
          <p:nvPr/>
        </p:nvSpPr>
        <p:spPr>
          <a:xfrm>
            <a:off x="6103245" y="3998966"/>
            <a:ext cx="25170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cxnSp>
        <p:nvCxnSpPr>
          <p:cNvPr id="64" name="Shape 612"/>
          <p:cNvCxnSpPr/>
          <p:nvPr/>
        </p:nvCxnSpPr>
        <p:spPr>
          <a:xfrm>
            <a:off x="6475683" y="4210788"/>
            <a:ext cx="450005" cy="227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65" name="Shape 604"/>
          <p:cNvSpPr txBox="1"/>
          <p:nvPr/>
        </p:nvSpPr>
        <p:spPr>
          <a:xfrm>
            <a:off x="5531426" y="3604315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6" name="Shape 604"/>
          <p:cNvSpPr txBox="1"/>
          <p:nvPr/>
        </p:nvSpPr>
        <p:spPr>
          <a:xfrm>
            <a:off x="5445168" y="3955062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7" name="Shape 604"/>
          <p:cNvSpPr txBox="1"/>
          <p:nvPr/>
        </p:nvSpPr>
        <p:spPr>
          <a:xfrm>
            <a:off x="5331972" y="4300442"/>
            <a:ext cx="44201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-3.5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8" name="Shape 604"/>
          <p:cNvSpPr txBox="1"/>
          <p:nvPr/>
        </p:nvSpPr>
        <p:spPr>
          <a:xfrm>
            <a:off x="6956158" y="4016629"/>
            <a:ext cx="1525815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1.5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9" name="Shape 469"/>
          <p:cNvSpPr/>
          <p:nvPr/>
        </p:nvSpPr>
        <p:spPr>
          <a:xfrm>
            <a:off x="4356279" y="4050260"/>
            <a:ext cx="152700" cy="1485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0" name="Shape 470"/>
          <p:cNvSpPr txBox="1"/>
          <p:nvPr/>
        </p:nvSpPr>
        <p:spPr>
          <a:xfrm>
            <a:off x="4467929" y="3922010"/>
            <a:ext cx="710354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dirty="0"/>
              <a:t>(</a:t>
            </a:r>
            <a:r>
              <a:rPr lang="en-US" altLang="ko-KR" sz="1200" dirty="0"/>
              <a:t>3</a:t>
            </a:r>
            <a:r>
              <a:rPr lang="en" sz="1200" dirty="0"/>
              <a:t>, </a:t>
            </a:r>
            <a:r>
              <a:rPr lang="en-US" altLang="ko-KR" sz="1200" dirty="0"/>
              <a:t>2</a:t>
            </a:r>
            <a:r>
              <a:rPr lang="en" sz="1200" dirty="0"/>
              <a:t>)</a:t>
            </a:r>
          </a:p>
        </p:txBody>
      </p:sp>
      <p:sp>
        <p:nvSpPr>
          <p:cNvPr id="71" name="Shape 597"/>
          <p:cNvSpPr/>
          <p:nvPr/>
        </p:nvSpPr>
        <p:spPr>
          <a:xfrm>
            <a:off x="3017918" y="4438996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2" name="Shape 598"/>
          <p:cNvSpPr/>
          <p:nvPr/>
        </p:nvSpPr>
        <p:spPr>
          <a:xfrm>
            <a:off x="3017918" y="4878824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3" name="Shape 599"/>
          <p:cNvSpPr/>
          <p:nvPr/>
        </p:nvSpPr>
        <p:spPr>
          <a:xfrm>
            <a:off x="3004375" y="5368906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4" name="Shape 600"/>
          <p:cNvSpPr/>
          <p:nvPr/>
        </p:nvSpPr>
        <p:spPr>
          <a:xfrm>
            <a:off x="4114412" y="4901895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75" name="Shape 601"/>
          <p:cNvCxnSpPr/>
          <p:nvPr/>
        </p:nvCxnSpPr>
        <p:spPr>
          <a:xfrm>
            <a:off x="3478451" y="4625561"/>
            <a:ext cx="562148" cy="26667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76" name="Shape 602"/>
          <p:cNvCxnSpPr/>
          <p:nvPr/>
        </p:nvCxnSpPr>
        <p:spPr>
          <a:xfrm flipV="1">
            <a:off x="3500085" y="5067167"/>
            <a:ext cx="484855" cy="592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77" name="Shape 603"/>
          <p:cNvCxnSpPr/>
          <p:nvPr/>
        </p:nvCxnSpPr>
        <p:spPr>
          <a:xfrm flipV="1">
            <a:off x="3507861" y="5234144"/>
            <a:ext cx="524786" cy="26239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78" name="Shape 604"/>
          <p:cNvSpPr txBox="1"/>
          <p:nvPr/>
        </p:nvSpPr>
        <p:spPr>
          <a:xfrm>
            <a:off x="3004375" y="4389668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9" name="Shape 605"/>
          <p:cNvSpPr txBox="1"/>
          <p:nvPr/>
        </p:nvSpPr>
        <p:spPr>
          <a:xfrm>
            <a:off x="2973193" y="4835949"/>
            <a:ext cx="442027" cy="27733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0" name="Shape 606"/>
          <p:cNvSpPr txBox="1"/>
          <p:nvPr/>
        </p:nvSpPr>
        <p:spPr>
          <a:xfrm>
            <a:off x="3048625" y="5349610"/>
            <a:ext cx="25170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81" name="Shape 610"/>
          <p:cNvSpPr txBox="1"/>
          <p:nvPr/>
        </p:nvSpPr>
        <p:spPr>
          <a:xfrm>
            <a:off x="4158162" y="4818286"/>
            <a:ext cx="25170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cxnSp>
        <p:nvCxnSpPr>
          <p:cNvPr id="82" name="Shape 612"/>
          <p:cNvCxnSpPr/>
          <p:nvPr/>
        </p:nvCxnSpPr>
        <p:spPr>
          <a:xfrm>
            <a:off x="4530600" y="5030108"/>
            <a:ext cx="450005" cy="227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83" name="Shape 604"/>
          <p:cNvSpPr txBox="1"/>
          <p:nvPr/>
        </p:nvSpPr>
        <p:spPr>
          <a:xfrm>
            <a:off x="3586343" y="4423635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4" name="Shape 604"/>
          <p:cNvSpPr txBox="1"/>
          <p:nvPr/>
        </p:nvSpPr>
        <p:spPr>
          <a:xfrm>
            <a:off x="3500085" y="4774382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5" name="Shape 604"/>
          <p:cNvSpPr txBox="1"/>
          <p:nvPr/>
        </p:nvSpPr>
        <p:spPr>
          <a:xfrm>
            <a:off x="3386889" y="5119762"/>
            <a:ext cx="44201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-3.5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6" name="Shape 604"/>
          <p:cNvSpPr txBox="1"/>
          <p:nvPr/>
        </p:nvSpPr>
        <p:spPr>
          <a:xfrm>
            <a:off x="5011075" y="4835949"/>
            <a:ext cx="1525815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1.5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8" name="Shape 470"/>
          <p:cNvSpPr txBox="1"/>
          <p:nvPr/>
        </p:nvSpPr>
        <p:spPr>
          <a:xfrm>
            <a:off x="2522846" y="4741330"/>
            <a:ext cx="596726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dirty="0"/>
              <a:t>(</a:t>
            </a:r>
            <a:r>
              <a:rPr lang="en-US" altLang="ko-KR" sz="1200" dirty="0"/>
              <a:t>1</a:t>
            </a:r>
            <a:r>
              <a:rPr lang="en" sz="1200" dirty="0"/>
              <a:t>, </a:t>
            </a:r>
            <a:r>
              <a:rPr lang="en-US" altLang="ko-KR" sz="1200" dirty="0"/>
              <a:t>1</a:t>
            </a:r>
            <a:r>
              <a:rPr lang="en" sz="1200" dirty="0"/>
              <a:t>)</a:t>
            </a:r>
          </a:p>
        </p:txBody>
      </p:sp>
      <p:sp>
        <p:nvSpPr>
          <p:cNvPr id="46" name="Shape 473"/>
          <p:cNvSpPr/>
          <p:nvPr/>
        </p:nvSpPr>
        <p:spPr>
          <a:xfrm>
            <a:off x="2407395" y="4885742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8" name="Shape 407"/>
          <p:cNvSpPr txBox="1">
            <a:spLocks/>
          </p:cNvSpPr>
          <p:nvPr/>
        </p:nvSpPr>
        <p:spPr>
          <a:xfrm>
            <a:off x="682446" y="1647067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en-US" altLang="ko-KR" dirty="0"/>
              <a:t>0</a:t>
            </a:r>
            <a:r>
              <a:rPr lang="ko-KR" altLang="en-US" dirty="0"/>
              <a:t>보다 큰 것은 우측</a:t>
            </a: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en-US" altLang="ko-KR" dirty="0"/>
              <a:t>0</a:t>
            </a:r>
            <a:r>
              <a:rPr lang="ko-KR" altLang="en-US" dirty="0"/>
              <a:t>보다 작은 것은 좌측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815662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잘못된 분류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12" name="Shape 407"/>
          <p:cNvSpPr txBox="1">
            <a:spLocks/>
          </p:cNvSpPr>
          <p:nvPr/>
        </p:nvSpPr>
        <p:spPr>
          <a:xfrm>
            <a:off x="628650" y="2017754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endParaRPr lang="en-US" altLang="ko-KR" dirty="0"/>
          </a:p>
        </p:txBody>
      </p:sp>
      <p:cxnSp>
        <p:nvCxnSpPr>
          <p:cNvPr id="13" name="Shape 416"/>
          <p:cNvCxnSpPr/>
          <p:nvPr/>
        </p:nvCxnSpPr>
        <p:spPr>
          <a:xfrm rot="10800000" flipH="1">
            <a:off x="1735423" y="5648087"/>
            <a:ext cx="4011900" cy="5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5" name="Shape 418"/>
          <p:cNvCxnSpPr/>
          <p:nvPr/>
        </p:nvCxnSpPr>
        <p:spPr>
          <a:xfrm flipH="1">
            <a:off x="1775284" y="3391281"/>
            <a:ext cx="9900" cy="22776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6" name="텍스트 상자 15"/>
          <p:cNvSpPr txBox="1"/>
          <p:nvPr/>
        </p:nvSpPr>
        <p:spPr>
          <a:xfrm>
            <a:off x="242570" y="3564614"/>
            <a:ext cx="14928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sz="1400" dirty="0"/>
              <a:t> </a:t>
            </a:r>
            <a:r>
              <a:rPr lang="en-US" altLang="ko-KR" sz="1400" dirty="0"/>
              <a:t>1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</a:t>
            </a:r>
            <a:r>
              <a:rPr lang="en-US" altLang="ko-KR" sz="1400" dirty="0"/>
              <a:t>1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</a:t>
            </a:r>
            <a:r>
              <a:rPr lang="en-US" altLang="ko-KR" sz="1400" dirty="0"/>
              <a:t>-</a:t>
            </a:r>
            <a:r>
              <a:rPr lang="ko-KR" altLang="en-US" sz="1400" dirty="0"/>
              <a:t> </a:t>
            </a:r>
            <a:r>
              <a:rPr lang="en-US" altLang="ko-KR" sz="1400" dirty="0"/>
              <a:t>3.5</a:t>
            </a:r>
            <a:r>
              <a:rPr lang="ko-KR" altLang="en-US" sz="1400" dirty="0"/>
              <a:t> </a:t>
            </a:r>
            <a:r>
              <a:rPr lang="en-US" altLang="ko-KR" sz="1400" dirty="0"/>
              <a:t>=</a:t>
            </a:r>
            <a:r>
              <a:rPr lang="ko-KR" altLang="en-US" sz="1400" dirty="0"/>
              <a:t> </a:t>
            </a:r>
            <a:r>
              <a:rPr lang="en-US" altLang="ko-KR" sz="1400" dirty="0"/>
              <a:t>0</a:t>
            </a:r>
            <a:endParaRPr lang="en" altLang="ko-KR" sz="1400" dirty="0"/>
          </a:p>
        </p:txBody>
      </p:sp>
      <p:sp>
        <p:nvSpPr>
          <p:cNvPr id="55" name="Shape 597"/>
          <p:cNvSpPr/>
          <p:nvPr/>
        </p:nvSpPr>
        <p:spPr>
          <a:xfrm>
            <a:off x="5232655" y="4652625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6" name="Shape 598"/>
          <p:cNvSpPr/>
          <p:nvPr/>
        </p:nvSpPr>
        <p:spPr>
          <a:xfrm>
            <a:off x="5232655" y="5092453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7" name="Shape 599"/>
          <p:cNvSpPr/>
          <p:nvPr/>
        </p:nvSpPr>
        <p:spPr>
          <a:xfrm>
            <a:off x="5219112" y="5582535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8" name="Shape 600"/>
          <p:cNvSpPr/>
          <p:nvPr/>
        </p:nvSpPr>
        <p:spPr>
          <a:xfrm>
            <a:off x="6329149" y="5115524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59" name="Shape 601"/>
          <p:cNvCxnSpPr/>
          <p:nvPr/>
        </p:nvCxnSpPr>
        <p:spPr>
          <a:xfrm>
            <a:off x="5693188" y="4839190"/>
            <a:ext cx="562148" cy="26667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60" name="Shape 602"/>
          <p:cNvCxnSpPr/>
          <p:nvPr/>
        </p:nvCxnSpPr>
        <p:spPr>
          <a:xfrm flipV="1">
            <a:off x="5714822" y="5280796"/>
            <a:ext cx="484855" cy="592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61" name="Shape 603"/>
          <p:cNvCxnSpPr/>
          <p:nvPr/>
        </p:nvCxnSpPr>
        <p:spPr>
          <a:xfrm flipV="1">
            <a:off x="5722598" y="5447773"/>
            <a:ext cx="524786" cy="26239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62" name="Shape 604"/>
          <p:cNvSpPr txBox="1"/>
          <p:nvPr/>
        </p:nvSpPr>
        <p:spPr>
          <a:xfrm>
            <a:off x="5195785" y="4614820"/>
            <a:ext cx="382513" cy="20857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9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3" name="Shape 605"/>
          <p:cNvSpPr txBox="1"/>
          <p:nvPr/>
        </p:nvSpPr>
        <p:spPr>
          <a:xfrm>
            <a:off x="5187930" y="5049578"/>
            <a:ext cx="442027" cy="27733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4" name="Shape 606"/>
          <p:cNvSpPr txBox="1"/>
          <p:nvPr/>
        </p:nvSpPr>
        <p:spPr>
          <a:xfrm>
            <a:off x="5263362" y="5563239"/>
            <a:ext cx="25170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65" name="Shape 610"/>
          <p:cNvSpPr txBox="1"/>
          <p:nvPr/>
        </p:nvSpPr>
        <p:spPr>
          <a:xfrm>
            <a:off x="6372899" y="5031915"/>
            <a:ext cx="25170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cxnSp>
        <p:nvCxnSpPr>
          <p:cNvPr id="66" name="Shape 612"/>
          <p:cNvCxnSpPr/>
          <p:nvPr/>
        </p:nvCxnSpPr>
        <p:spPr>
          <a:xfrm>
            <a:off x="6745337" y="5243737"/>
            <a:ext cx="450005" cy="227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67" name="Shape 604"/>
          <p:cNvSpPr txBox="1"/>
          <p:nvPr/>
        </p:nvSpPr>
        <p:spPr>
          <a:xfrm>
            <a:off x="5801080" y="4637264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8" name="Shape 604"/>
          <p:cNvSpPr txBox="1"/>
          <p:nvPr/>
        </p:nvSpPr>
        <p:spPr>
          <a:xfrm>
            <a:off x="5714822" y="4988011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9" name="Shape 604"/>
          <p:cNvSpPr txBox="1"/>
          <p:nvPr/>
        </p:nvSpPr>
        <p:spPr>
          <a:xfrm>
            <a:off x="5601626" y="5333391"/>
            <a:ext cx="44201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-3.5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0" name="Shape 604"/>
          <p:cNvSpPr txBox="1"/>
          <p:nvPr/>
        </p:nvSpPr>
        <p:spPr>
          <a:xfrm>
            <a:off x="7225812" y="5049578"/>
            <a:ext cx="1525815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6.5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1" name="Shape 470"/>
          <p:cNvSpPr txBox="1"/>
          <p:nvPr/>
        </p:nvSpPr>
        <p:spPr>
          <a:xfrm>
            <a:off x="4697404" y="5038428"/>
            <a:ext cx="710354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dirty="0"/>
              <a:t>(</a:t>
            </a:r>
            <a:r>
              <a:rPr lang="en-US" altLang="ko-KR" sz="1200" dirty="0"/>
              <a:t>9</a:t>
            </a:r>
            <a:r>
              <a:rPr lang="en" sz="1200" dirty="0"/>
              <a:t>, </a:t>
            </a:r>
            <a:r>
              <a:rPr lang="en-US" altLang="ko-KR" sz="1200" dirty="0"/>
              <a:t>1</a:t>
            </a:r>
            <a:r>
              <a:rPr lang="en" sz="1200" dirty="0"/>
              <a:t>)</a:t>
            </a:r>
          </a:p>
        </p:txBody>
      </p:sp>
      <p:sp>
        <p:nvSpPr>
          <p:cNvPr id="72" name="Shape 473"/>
          <p:cNvSpPr/>
          <p:nvPr/>
        </p:nvSpPr>
        <p:spPr>
          <a:xfrm>
            <a:off x="4529469" y="5171763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3" name="Shape 407"/>
          <p:cNvSpPr txBox="1">
            <a:spLocks/>
          </p:cNvSpPr>
          <p:nvPr/>
        </p:nvSpPr>
        <p:spPr>
          <a:xfrm>
            <a:off x="781050" y="2170154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크기가 </a:t>
            </a:r>
            <a:r>
              <a:rPr lang="en-US" altLang="ko-KR" dirty="0"/>
              <a:t>9</a:t>
            </a:r>
            <a:r>
              <a:rPr lang="ko-KR" altLang="en-US" dirty="0"/>
              <a:t>이고 색깔이 </a:t>
            </a:r>
            <a:r>
              <a:rPr lang="en-US" altLang="ko-KR" dirty="0"/>
              <a:t>1.</a:t>
            </a:r>
          </a:p>
          <a:p>
            <a:pPr>
              <a:spcBef>
                <a:spcPts val="0"/>
              </a:spcBef>
              <a:buNone/>
            </a:pPr>
            <a:r>
              <a:rPr lang="ko-KR" altLang="en-US" dirty="0"/>
              <a:t>안익었으니 계산값이 </a:t>
            </a:r>
            <a:r>
              <a:rPr lang="en-US" altLang="ko-KR" dirty="0"/>
              <a:t>0</a:t>
            </a:r>
            <a:r>
              <a:rPr lang="ko-KR" altLang="en-US" dirty="0"/>
              <a:t>보다 작아야 하는데 크다</a:t>
            </a:r>
            <a:r>
              <a:rPr lang="en-US" altLang="ko-KR" dirty="0"/>
              <a:t>.</a:t>
            </a:r>
          </a:p>
        </p:txBody>
      </p:sp>
      <p:cxnSp>
        <p:nvCxnSpPr>
          <p:cNvPr id="14" name="Shape 417"/>
          <p:cNvCxnSpPr/>
          <p:nvPr/>
        </p:nvCxnSpPr>
        <p:spPr>
          <a:xfrm>
            <a:off x="1290455" y="3945224"/>
            <a:ext cx="2241000" cy="2103599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</p:spTree>
    <p:extLst>
      <p:ext uri="{BB962C8B-B14F-4D97-AF65-F5344CB8AC3E}">
        <p14:creationId xmlns:p14="http://schemas.microsoft.com/office/powerpoint/2010/main" val="102929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ko-KR" dirty="0"/>
              <a:t>2</a:t>
            </a:r>
            <a:r>
              <a:rPr kumimoji="1" lang="ko-KR" altLang="en-US" dirty="0"/>
              <a:t>개의 상자가 있다</a:t>
            </a:r>
            <a:r>
              <a:rPr kumimoji="1" lang="en-US" altLang="ko-KR" dirty="0"/>
              <a:t>.</a:t>
            </a:r>
          </a:p>
          <a:p>
            <a:pPr lvl="1"/>
            <a:r>
              <a:rPr kumimoji="1" lang="ko-KR" altLang="en-US" dirty="0"/>
              <a:t>익은 것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안익은 것</a:t>
            </a:r>
            <a:endParaRPr kumimoji="1" lang="en-US" altLang="ko-KR" dirty="0"/>
          </a:p>
          <a:p>
            <a:pPr lvl="1"/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사람이 분류해야 한다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pPr marL="0" indent="0">
              <a:buNone/>
            </a:pPr>
            <a:r>
              <a:rPr kumimoji="1" lang="en-US" altLang="ko-KR" dirty="0"/>
              <a:t>2</a:t>
            </a:r>
            <a:r>
              <a:rPr kumimoji="1" lang="ko-KR" altLang="en-US" dirty="0"/>
              <a:t>개 상자의 것들을 보고 감 잡고 분류한다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귤 익은 것 분류하기 </a:t>
            </a:r>
            <a:r>
              <a:rPr kumimoji="1" lang="en-US" altLang="ko-KR" dirty="0"/>
              <a:t>-</a:t>
            </a:r>
            <a:r>
              <a:rPr kumimoji="1" lang="ko-KR" altLang="en-US"/>
              <a:t> 사람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1884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모서리가 둥근 직사각형 20"/>
          <p:cNvSpPr/>
          <p:nvPr/>
        </p:nvSpPr>
        <p:spPr>
          <a:xfrm>
            <a:off x="2473303" y="3837424"/>
            <a:ext cx="622122" cy="227629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그림 표현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Shape 597"/>
          <p:cNvSpPr/>
          <p:nvPr/>
        </p:nvSpPr>
        <p:spPr>
          <a:xfrm>
            <a:off x="1486326" y="3909299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" name="Shape 598"/>
          <p:cNvSpPr/>
          <p:nvPr/>
        </p:nvSpPr>
        <p:spPr>
          <a:xfrm>
            <a:off x="1486326" y="4716549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" name="Shape 599"/>
          <p:cNvSpPr/>
          <p:nvPr/>
        </p:nvSpPr>
        <p:spPr>
          <a:xfrm>
            <a:off x="1486326" y="5595224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" name="Shape 600"/>
          <p:cNvSpPr/>
          <p:nvPr/>
        </p:nvSpPr>
        <p:spPr>
          <a:xfrm>
            <a:off x="3579451" y="4673674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9" name="Shape 601"/>
          <p:cNvCxnSpPr/>
          <p:nvPr/>
        </p:nvCxnSpPr>
        <p:spPr>
          <a:xfrm>
            <a:off x="2079276" y="4195049"/>
            <a:ext cx="1435800" cy="528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10" name="Shape 602"/>
          <p:cNvCxnSpPr/>
          <p:nvPr/>
        </p:nvCxnSpPr>
        <p:spPr>
          <a:xfrm>
            <a:off x="2079276" y="4923724"/>
            <a:ext cx="1411200" cy="21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11" name="Shape 603"/>
          <p:cNvCxnSpPr/>
          <p:nvPr/>
        </p:nvCxnSpPr>
        <p:spPr>
          <a:xfrm rot="10800000" flipH="1">
            <a:off x="2100701" y="5195124"/>
            <a:ext cx="1389600" cy="57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12" name="Shape 604"/>
          <p:cNvSpPr txBox="1"/>
          <p:nvPr/>
        </p:nvSpPr>
        <p:spPr>
          <a:xfrm>
            <a:off x="1387293" y="3936262"/>
            <a:ext cx="676866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크기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" name="Shape 605"/>
          <p:cNvSpPr txBox="1"/>
          <p:nvPr/>
        </p:nvSpPr>
        <p:spPr>
          <a:xfrm>
            <a:off x="1441576" y="4745799"/>
            <a:ext cx="523525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색깔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" name="Shape 606"/>
          <p:cNvSpPr txBox="1"/>
          <p:nvPr/>
        </p:nvSpPr>
        <p:spPr>
          <a:xfrm>
            <a:off x="1530576" y="5595224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15" name="Shape 607"/>
          <p:cNvSpPr txBox="1"/>
          <p:nvPr/>
        </p:nvSpPr>
        <p:spPr>
          <a:xfrm>
            <a:off x="2602026" y="4023599"/>
            <a:ext cx="4788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" name="Shape 608"/>
          <p:cNvSpPr txBox="1"/>
          <p:nvPr/>
        </p:nvSpPr>
        <p:spPr>
          <a:xfrm>
            <a:off x="2577153" y="4609374"/>
            <a:ext cx="478799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" name="Shape 609"/>
          <p:cNvSpPr txBox="1"/>
          <p:nvPr/>
        </p:nvSpPr>
        <p:spPr>
          <a:xfrm>
            <a:off x="2537678" y="5160574"/>
            <a:ext cx="557747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-3.5</a:t>
            </a:r>
            <a:endParaRPr lang="en" sz="18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" name="Shape 610"/>
          <p:cNvSpPr txBox="1"/>
          <p:nvPr/>
        </p:nvSpPr>
        <p:spPr>
          <a:xfrm>
            <a:off x="3623201" y="4609361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sp>
        <p:nvSpPr>
          <p:cNvPr id="19" name="Shape 611"/>
          <p:cNvSpPr txBox="1"/>
          <p:nvPr/>
        </p:nvSpPr>
        <p:spPr>
          <a:xfrm>
            <a:off x="4932051" y="4609374"/>
            <a:ext cx="325369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ko-KR" altLang="en-US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x 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크기</a:t>
            </a:r>
            <a:r>
              <a:rPr lang="ko-KR" altLang="en-US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  <a:r>
              <a:rPr lang="ko-KR" altLang="en-US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ko-KR" altLang="en-US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x </a:t>
            </a:r>
            <a:r>
              <a:rPr lang="ko-KR" altLang="en-US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색깔</a:t>
            </a: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(-3.5)</a:t>
            </a:r>
            <a:endParaRPr lang="en" sz="18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20" name="Shape 612"/>
          <p:cNvCxnSpPr/>
          <p:nvPr/>
        </p:nvCxnSpPr>
        <p:spPr>
          <a:xfrm>
            <a:off x="4146238" y="4845274"/>
            <a:ext cx="697800" cy="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22" name="Shape 407"/>
          <p:cNvSpPr txBox="1">
            <a:spLocks/>
          </p:cNvSpPr>
          <p:nvPr/>
        </p:nvSpPr>
        <p:spPr>
          <a:xfrm>
            <a:off x="753144" y="1667011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그림표현에서의 화살표 위의 숫자가 기준 선을 의미</a:t>
            </a:r>
            <a:r>
              <a:rPr lang="en-US" altLang="ko-KR" dirty="0"/>
              <a:t>.</a:t>
            </a:r>
          </a:p>
        </p:txBody>
      </p:sp>
      <p:cxnSp>
        <p:nvCxnSpPr>
          <p:cNvPr id="23" name="Shape 416"/>
          <p:cNvCxnSpPr/>
          <p:nvPr/>
        </p:nvCxnSpPr>
        <p:spPr>
          <a:xfrm>
            <a:off x="4010760" y="3863009"/>
            <a:ext cx="1666555" cy="1128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4" name="Shape 417"/>
          <p:cNvCxnSpPr/>
          <p:nvPr/>
        </p:nvCxnSpPr>
        <p:spPr>
          <a:xfrm>
            <a:off x="4278860" y="2659282"/>
            <a:ext cx="1174543" cy="1121210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5" name="Shape 418"/>
          <p:cNvCxnSpPr/>
          <p:nvPr/>
        </p:nvCxnSpPr>
        <p:spPr>
          <a:xfrm>
            <a:off x="4010760" y="2803774"/>
            <a:ext cx="4351" cy="1082337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6" name="Shape 420"/>
          <p:cNvSpPr txBox="1"/>
          <p:nvPr/>
        </p:nvSpPr>
        <p:spPr>
          <a:xfrm>
            <a:off x="3747011" y="2486671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ko-KR" altLang="en-US" sz="1100" dirty="0"/>
              <a:t>색깔</a:t>
            </a:r>
            <a:endParaRPr lang="en" sz="1100" dirty="0"/>
          </a:p>
        </p:txBody>
      </p:sp>
      <p:sp>
        <p:nvSpPr>
          <p:cNvPr id="27" name="Shape 419"/>
          <p:cNvSpPr txBox="1"/>
          <p:nvPr/>
        </p:nvSpPr>
        <p:spPr>
          <a:xfrm>
            <a:off x="5693616" y="3709261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ko-KR" altLang="en-US" sz="1100" dirty="0"/>
              <a:t>크기</a:t>
            </a:r>
            <a:endParaRPr lang="en" sz="1100" dirty="0"/>
          </a:p>
        </p:txBody>
      </p:sp>
      <p:sp>
        <p:nvSpPr>
          <p:cNvPr id="28" name="텍스트 상자 27"/>
          <p:cNvSpPr txBox="1"/>
          <p:nvPr/>
        </p:nvSpPr>
        <p:spPr>
          <a:xfrm>
            <a:off x="4546960" y="2565353"/>
            <a:ext cx="18225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1400" dirty="0"/>
              <a:t>1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</a:t>
            </a:r>
            <a:r>
              <a:rPr lang="en-US" altLang="ko-KR" sz="1400" dirty="0"/>
              <a:t>1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</a:t>
            </a:r>
            <a:r>
              <a:rPr lang="en-US" altLang="ko-KR" sz="1400" dirty="0"/>
              <a:t>-3.5</a:t>
            </a:r>
            <a:r>
              <a:rPr lang="ko-KR" altLang="en-US" sz="1400" dirty="0"/>
              <a:t> </a:t>
            </a:r>
            <a:r>
              <a:rPr lang="en-US" altLang="ko-KR" sz="1400" dirty="0"/>
              <a:t>=</a:t>
            </a:r>
            <a:r>
              <a:rPr lang="ko-KR" altLang="en-US" sz="1400" dirty="0"/>
              <a:t> </a:t>
            </a:r>
            <a:r>
              <a:rPr lang="en-US" altLang="ko-KR" sz="1400" dirty="0"/>
              <a:t>0</a:t>
            </a:r>
            <a:endParaRPr kumimoji="1"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215031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모서리가 둥근 직사각형 20"/>
          <p:cNvSpPr/>
          <p:nvPr/>
        </p:nvSpPr>
        <p:spPr>
          <a:xfrm>
            <a:off x="2577014" y="2998381"/>
            <a:ext cx="761633" cy="328546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선 조정 필요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Shape 597"/>
          <p:cNvSpPr/>
          <p:nvPr/>
        </p:nvSpPr>
        <p:spPr>
          <a:xfrm>
            <a:off x="1677712" y="3547792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" name="Shape 598"/>
          <p:cNvSpPr/>
          <p:nvPr/>
        </p:nvSpPr>
        <p:spPr>
          <a:xfrm>
            <a:off x="1677712" y="4355042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" name="Shape 599"/>
          <p:cNvSpPr/>
          <p:nvPr/>
        </p:nvSpPr>
        <p:spPr>
          <a:xfrm>
            <a:off x="1677712" y="5233717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" name="Shape 600"/>
          <p:cNvSpPr/>
          <p:nvPr/>
        </p:nvSpPr>
        <p:spPr>
          <a:xfrm>
            <a:off x="3770837" y="4312167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9" name="Shape 601"/>
          <p:cNvCxnSpPr/>
          <p:nvPr/>
        </p:nvCxnSpPr>
        <p:spPr>
          <a:xfrm>
            <a:off x="2270662" y="3833542"/>
            <a:ext cx="1435800" cy="528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10" name="Shape 602"/>
          <p:cNvCxnSpPr/>
          <p:nvPr/>
        </p:nvCxnSpPr>
        <p:spPr>
          <a:xfrm>
            <a:off x="2270662" y="4562217"/>
            <a:ext cx="1411200" cy="21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11" name="Shape 603"/>
          <p:cNvCxnSpPr/>
          <p:nvPr/>
        </p:nvCxnSpPr>
        <p:spPr>
          <a:xfrm rot="10800000" flipH="1">
            <a:off x="2292087" y="4833617"/>
            <a:ext cx="1389600" cy="57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12" name="Shape 604"/>
          <p:cNvSpPr txBox="1"/>
          <p:nvPr/>
        </p:nvSpPr>
        <p:spPr>
          <a:xfrm>
            <a:off x="1721962" y="3534867"/>
            <a:ext cx="43455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9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" name="Shape 605"/>
          <p:cNvSpPr txBox="1"/>
          <p:nvPr/>
        </p:nvSpPr>
        <p:spPr>
          <a:xfrm>
            <a:off x="1721962" y="4341417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" name="Shape 606"/>
          <p:cNvSpPr txBox="1"/>
          <p:nvPr/>
        </p:nvSpPr>
        <p:spPr>
          <a:xfrm>
            <a:off x="1721962" y="5233717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15" name="Shape 607"/>
          <p:cNvSpPr txBox="1"/>
          <p:nvPr/>
        </p:nvSpPr>
        <p:spPr>
          <a:xfrm>
            <a:off x="2793412" y="3662092"/>
            <a:ext cx="4788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" name="Shape 608"/>
          <p:cNvSpPr txBox="1"/>
          <p:nvPr/>
        </p:nvSpPr>
        <p:spPr>
          <a:xfrm>
            <a:off x="2768539" y="4247867"/>
            <a:ext cx="478799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" name="Shape 609"/>
          <p:cNvSpPr txBox="1"/>
          <p:nvPr/>
        </p:nvSpPr>
        <p:spPr>
          <a:xfrm>
            <a:off x="2573079" y="4783579"/>
            <a:ext cx="629995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-3.5</a:t>
            </a:r>
            <a:endParaRPr lang="en" sz="18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" name="Shape 610"/>
          <p:cNvSpPr txBox="1"/>
          <p:nvPr/>
        </p:nvSpPr>
        <p:spPr>
          <a:xfrm>
            <a:off x="3814587" y="4247854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sp>
        <p:nvSpPr>
          <p:cNvPr id="19" name="Shape 611"/>
          <p:cNvSpPr txBox="1"/>
          <p:nvPr/>
        </p:nvSpPr>
        <p:spPr>
          <a:xfrm>
            <a:off x="5123437" y="4247867"/>
            <a:ext cx="26490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9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–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3.5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=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6.5</a:t>
            </a:r>
            <a:endParaRPr lang="en" sz="18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20" name="Shape 612"/>
          <p:cNvCxnSpPr/>
          <p:nvPr/>
        </p:nvCxnSpPr>
        <p:spPr>
          <a:xfrm>
            <a:off x="4337624" y="4483767"/>
            <a:ext cx="697800" cy="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22" name="Shape 407"/>
          <p:cNvSpPr txBox="1">
            <a:spLocks/>
          </p:cNvSpPr>
          <p:nvPr/>
        </p:nvSpPr>
        <p:spPr>
          <a:xfrm>
            <a:off x="628650" y="1723403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선을 나타내는 </a:t>
            </a:r>
            <a:r>
              <a:rPr lang="en-US" altLang="ko-KR" dirty="0"/>
              <a:t>1,</a:t>
            </a:r>
            <a:r>
              <a:rPr lang="ko-KR" altLang="en-US" dirty="0"/>
              <a:t> </a:t>
            </a:r>
            <a:r>
              <a:rPr lang="en-US" altLang="ko-KR" dirty="0"/>
              <a:t>1,</a:t>
            </a:r>
            <a:r>
              <a:rPr lang="ko-KR" altLang="en-US" dirty="0"/>
              <a:t> </a:t>
            </a:r>
            <a:r>
              <a:rPr lang="en-US" altLang="ko-KR" dirty="0"/>
              <a:t>-3.5</a:t>
            </a:r>
            <a:r>
              <a:rPr lang="ko-KR" altLang="en-US" dirty="0"/>
              <a:t>의 값을 조정해서</a:t>
            </a: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ko-KR" altLang="en-US" dirty="0"/>
              <a:t>계산 값이 </a:t>
            </a:r>
            <a:r>
              <a:rPr lang="en-US" altLang="ko-KR" dirty="0"/>
              <a:t>0</a:t>
            </a:r>
            <a:r>
              <a:rPr lang="ko-KR" altLang="en-US" dirty="0"/>
              <a:t>보다 작게 해야 한다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07765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모서리가 둥근 직사각형 20"/>
          <p:cNvSpPr/>
          <p:nvPr/>
        </p:nvSpPr>
        <p:spPr>
          <a:xfrm>
            <a:off x="2577014" y="2998381"/>
            <a:ext cx="761633" cy="328546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선 조정 아이디어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Shape 597"/>
          <p:cNvSpPr/>
          <p:nvPr/>
        </p:nvSpPr>
        <p:spPr>
          <a:xfrm>
            <a:off x="1677712" y="3547792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" name="Shape 598"/>
          <p:cNvSpPr/>
          <p:nvPr/>
        </p:nvSpPr>
        <p:spPr>
          <a:xfrm>
            <a:off x="1677712" y="4355042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" name="Shape 599"/>
          <p:cNvSpPr/>
          <p:nvPr/>
        </p:nvSpPr>
        <p:spPr>
          <a:xfrm>
            <a:off x="1677712" y="5233717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" name="Shape 600"/>
          <p:cNvSpPr/>
          <p:nvPr/>
        </p:nvSpPr>
        <p:spPr>
          <a:xfrm>
            <a:off x="3770837" y="4312167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9" name="Shape 601"/>
          <p:cNvCxnSpPr/>
          <p:nvPr/>
        </p:nvCxnSpPr>
        <p:spPr>
          <a:xfrm>
            <a:off x="2270662" y="3833542"/>
            <a:ext cx="1435800" cy="528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10" name="Shape 602"/>
          <p:cNvCxnSpPr/>
          <p:nvPr/>
        </p:nvCxnSpPr>
        <p:spPr>
          <a:xfrm>
            <a:off x="2270662" y="4562217"/>
            <a:ext cx="1411200" cy="21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11" name="Shape 603"/>
          <p:cNvCxnSpPr/>
          <p:nvPr/>
        </p:nvCxnSpPr>
        <p:spPr>
          <a:xfrm rot="10800000" flipH="1">
            <a:off x="2292087" y="4833617"/>
            <a:ext cx="1389600" cy="57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12" name="Shape 604"/>
          <p:cNvSpPr txBox="1"/>
          <p:nvPr/>
        </p:nvSpPr>
        <p:spPr>
          <a:xfrm>
            <a:off x="1721962" y="3534867"/>
            <a:ext cx="43455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9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" name="Shape 605"/>
          <p:cNvSpPr txBox="1"/>
          <p:nvPr/>
        </p:nvSpPr>
        <p:spPr>
          <a:xfrm>
            <a:off x="1721962" y="4341417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" name="Shape 606"/>
          <p:cNvSpPr txBox="1"/>
          <p:nvPr/>
        </p:nvSpPr>
        <p:spPr>
          <a:xfrm>
            <a:off x="1721962" y="5233717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15" name="Shape 607"/>
          <p:cNvSpPr txBox="1"/>
          <p:nvPr/>
        </p:nvSpPr>
        <p:spPr>
          <a:xfrm>
            <a:off x="2793412" y="3662092"/>
            <a:ext cx="4788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" name="Shape 608"/>
          <p:cNvSpPr txBox="1"/>
          <p:nvPr/>
        </p:nvSpPr>
        <p:spPr>
          <a:xfrm>
            <a:off x="2768539" y="4247867"/>
            <a:ext cx="478799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" name="Shape 609"/>
          <p:cNvSpPr txBox="1"/>
          <p:nvPr/>
        </p:nvSpPr>
        <p:spPr>
          <a:xfrm>
            <a:off x="2573079" y="4783579"/>
            <a:ext cx="629995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-3.5</a:t>
            </a:r>
            <a:endParaRPr lang="en" sz="18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" name="Shape 610"/>
          <p:cNvSpPr txBox="1"/>
          <p:nvPr/>
        </p:nvSpPr>
        <p:spPr>
          <a:xfrm>
            <a:off x="3814587" y="4247854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sp>
        <p:nvSpPr>
          <p:cNvPr id="19" name="Shape 611"/>
          <p:cNvSpPr txBox="1"/>
          <p:nvPr/>
        </p:nvSpPr>
        <p:spPr>
          <a:xfrm>
            <a:off x="5123437" y="4247867"/>
            <a:ext cx="26490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9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–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3.5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=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6.5</a:t>
            </a:r>
            <a:endParaRPr lang="en" sz="18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20" name="Shape 612"/>
          <p:cNvCxnSpPr/>
          <p:nvPr/>
        </p:nvCxnSpPr>
        <p:spPr>
          <a:xfrm>
            <a:off x="4337624" y="4483767"/>
            <a:ext cx="697800" cy="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22" name="Shape 407"/>
          <p:cNvSpPr txBox="1">
            <a:spLocks/>
          </p:cNvSpPr>
          <p:nvPr/>
        </p:nvSpPr>
        <p:spPr>
          <a:xfrm>
            <a:off x="628650" y="1723403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계산 값에 왕창 영향 끼치는 크기</a:t>
            </a:r>
            <a:r>
              <a:rPr lang="en-US" altLang="ko-KR" dirty="0"/>
              <a:t>(9)</a:t>
            </a:r>
            <a:r>
              <a:rPr lang="ko-KR" altLang="en-US" dirty="0"/>
              <a:t>의 것을 색깔</a:t>
            </a:r>
            <a:r>
              <a:rPr lang="en-US" altLang="ko-KR" dirty="0"/>
              <a:t>(1)</a:t>
            </a:r>
            <a:r>
              <a:rPr lang="ko-KR" altLang="en-US" dirty="0"/>
              <a:t> 보다</a:t>
            </a: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ko-KR" altLang="en-US" dirty="0"/>
              <a:t>더 크게 조정하자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84852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선 조정 아이디어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22" name="Shape 407"/>
          <p:cNvSpPr txBox="1">
            <a:spLocks/>
          </p:cNvSpPr>
          <p:nvPr/>
        </p:nvSpPr>
        <p:spPr>
          <a:xfrm>
            <a:off x="628650" y="1723403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계산 값에 왕창 영향 끼치는 크기</a:t>
            </a:r>
            <a:r>
              <a:rPr lang="en-US" altLang="ko-KR" dirty="0"/>
              <a:t>(9)</a:t>
            </a:r>
            <a:r>
              <a:rPr lang="ko-KR" altLang="en-US" dirty="0"/>
              <a:t>의 것을 색깔</a:t>
            </a:r>
            <a:r>
              <a:rPr lang="en-US" altLang="ko-KR" dirty="0"/>
              <a:t>(1)</a:t>
            </a:r>
            <a:r>
              <a:rPr lang="ko-KR" altLang="en-US" dirty="0"/>
              <a:t> 보다</a:t>
            </a: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ko-KR" altLang="en-US" dirty="0"/>
              <a:t>더 크게 조정하자</a:t>
            </a:r>
            <a:r>
              <a:rPr lang="en-US" altLang="ko-KR" dirty="0"/>
              <a:t>.</a:t>
            </a:r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ko-KR" altLang="en-US" dirty="0"/>
              <a:t>물론 잘 분류했을 때에는 조정할 필요 없고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71829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선 조정 아이디어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22" name="Shape 407"/>
          <p:cNvSpPr txBox="1">
            <a:spLocks/>
          </p:cNvSpPr>
          <p:nvPr/>
        </p:nvSpPr>
        <p:spPr>
          <a:xfrm>
            <a:off x="628650" y="1723403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조정 값 </a:t>
            </a:r>
            <a:r>
              <a:rPr lang="en-US" altLang="ko-KR" dirty="0"/>
              <a:t>=</a:t>
            </a:r>
            <a:r>
              <a:rPr lang="ko-KR" altLang="en-US" dirty="0"/>
              <a:t> 오차 * 입력값 * 학습율</a:t>
            </a:r>
            <a:endParaRPr lang="en-US" altLang="ko-KR" dirty="0"/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546316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선 조정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22" name="Shape 407"/>
          <p:cNvSpPr txBox="1">
            <a:spLocks/>
          </p:cNvSpPr>
          <p:nvPr/>
        </p:nvSpPr>
        <p:spPr>
          <a:xfrm>
            <a:off x="628650" y="1723403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조정 값 </a:t>
            </a:r>
            <a:r>
              <a:rPr lang="en-US" altLang="ko-KR" dirty="0"/>
              <a:t>=</a:t>
            </a:r>
            <a:r>
              <a:rPr lang="ko-KR" altLang="en-US" dirty="0"/>
              <a:t> 오차 * 입력값 * 학습율</a:t>
            </a:r>
            <a:endParaRPr lang="en-US" altLang="ko-KR" dirty="0"/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ko-KR" altLang="en-US" sz="1100" dirty="0"/>
              <a:t>조정된</a:t>
            </a:r>
            <a:r>
              <a:rPr lang="ko-KR" altLang="en-US" dirty="0"/>
              <a:t> 크기 비중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ko-KR" altLang="en-US" sz="1100" dirty="0"/>
              <a:t>이전</a:t>
            </a:r>
            <a:r>
              <a:rPr lang="ko-KR" altLang="en-US" dirty="0"/>
              <a:t> 크기 비중    </a:t>
            </a:r>
            <a:r>
              <a:rPr lang="en-US" altLang="ko-KR" dirty="0"/>
              <a:t>–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 </a:t>
            </a:r>
            <a:r>
              <a:rPr lang="en-US" altLang="ko-KR" dirty="0"/>
              <a:t>x 9 x 0.1 )</a:t>
            </a:r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ko-KR" altLang="en-US" sz="1100" dirty="0"/>
              <a:t>조정된</a:t>
            </a:r>
            <a:r>
              <a:rPr lang="ko-KR" altLang="en-US" sz="2400" dirty="0"/>
              <a:t> </a:t>
            </a:r>
            <a:r>
              <a:rPr lang="ko-KR" altLang="en-US" dirty="0"/>
              <a:t>색깔 비중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ko-KR" altLang="en-US" sz="1100"/>
              <a:t>이전</a:t>
            </a:r>
            <a:r>
              <a:rPr lang="ko-KR" altLang="en-US"/>
              <a:t> 색깔 </a:t>
            </a:r>
            <a:r>
              <a:rPr lang="ko-KR" altLang="en-US" dirty="0"/>
              <a:t>비중    </a:t>
            </a:r>
            <a:r>
              <a:rPr lang="en-US" altLang="ko-KR" dirty="0"/>
              <a:t>–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 </a:t>
            </a:r>
            <a:r>
              <a:rPr lang="en-US" altLang="ko-KR" dirty="0"/>
              <a:t>x 1 x 0.1 )</a:t>
            </a:r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ko-KR" altLang="en-US" sz="1100" dirty="0"/>
              <a:t>조정된</a:t>
            </a:r>
            <a:r>
              <a:rPr lang="ko-KR" altLang="en-US" sz="2400" dirty="0"/>
              <a:t> </a:t>
            </a:r>
            <a:r>
              <a:rPr lang="ko-KR" altLang="en-US" dirty="0"/>
              <a:t>기준값      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ko-KR" altLang="en-US" sz="1100" dirty="0"/>
              <a:t>이전</a:t>
            </a:r>
            <a:r>
              <a:rPr lang="ko-KR" altLang="en-US" dirty="0"/>
              <a:t> 기준값        </a:t>
            </a:r>
            <a:r>
              <a:rPr lang="en-US" altLang="ko-KR" dirty="0"/>
              <a:t>–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 </a:t>
            </a:r>
            <a:r>
              <a:rPr lang="en-US" altLang="ko-KR" dirty="0"/>
              <a:t>x 1 x 0.1 )</a:t>
            </a:r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01445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선 조정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22" name="Shape 407"/>
          <p:cNvSpPr txBox="1">
            <a:spLocks/>
          </p:cNvSpPr>
          <p:nvPr/>
        </p:nvSpPr>
        <p:spPr>
          <a:xfrm>
            <a:off x="628650" y="1723403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조정 값 </a:t>
            </a:r>
            <a:r>
              <a:rPr lang="en-US" altLang="ko-KR" dirty="0"/>
              <a:t>=</a:t>
            </a:r>
            <a:r>
              <a:rPr lang="ko-KR" altLang="en-US" dirty="0"/>
              <a:t> 오차 * 입력값 * 학습율</a:t>
            </a:r>
            <a:endParaRPr lang="en-US" altLang="ko-KR" dirty="0"/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ko-KR" altLang="en-US" dirty="0"/>
              <a:t>크기 비중 </a:t>
            </a:r>
            <a:r>
              <a:rPr lang="en-US" altLang="ko-KR" dirty="0"/>
              <a:t>	=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 </a:t>
            </a:r>
            <a:r>
              <a:rPr lang="en-US" altLang="ko-KR" dirty="0"/>
              <a:t>	–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 </a:t>
            </a:r>
            <a:r>
              <a:rPr lang="en-US" altLang="ko-KR" dirty="0"/>
              <a:t>x 9 x 0.1 )</a:t>
            </a:r>
            <a:r>
              <a:rPr lang="ko-KR" altLang="en-US" dirty="0"/>
              <a:t>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en-US" altLang="ko-KR" dirty="0"/>
              <a:t>0.1</a:t>
            </a:r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ko-KR" altLang="en-US" dirty="0"/>
              <a:t>색깔 비중 </a:t>
            </a:r>
            <a:r>
              <a:rPr lang="en-US" altLang="ko-KR" dirty="0"/>
              <a:t>	=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     </a:t>
            </a:r>
            <a:r>
              <a:rPr lang="en-US" altLang="ko-KR" dirty="0"/>
              <a:t>	–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 </a:t>
            </a:r>
            <a:r>
              <a:rPr lang="en-US" altLang="ko-KR" dirty="0"/>
              <a:t>x 1 x 0.1 )</a:t>
            </a:r>
            <a:r>
              <a:rPr lang="ko-KR" altLang="en-US" dirty="0"/>
              <a:t>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en-US" altLang="ko-KR" dirty="0"/>
              <a:t>0.9</a:t>
            </a:r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ko-KR" altLang="en-US" dirty="0"/>
              <a:t>기준값       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en-US" altLang="ko-KR" dirty="0"/>
              <a:t>-3.5</a:t>
            </a:r>
            <a:r>
              <a:rPr lang="ko-KR" altLang="en-US" dirty="0"/>
              <a:t> </a:t>
            </a:r>
            <a:r>
              <a:rPr lang="en-US" altLang="ko-KR" dirty="0"/>
              <a:t>	–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 </a:t>
            </a:r>
            <a:r>
              <a:rPr lang="en-US" altLang="ko-KR" dirty="0"/>
              <a:t>x 1 x 0.1 )</a:t>
            </a:r>
            <a:r>
              <a:rPr lang="ko-KR" altLang="en-US" dirty="0"/>
              <a:t>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en-US" altLang="ko-KR" dirty="0"/>
              <a:t>-3.6</a:t>
            </a:r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</p:txBody>
      </p:sp>
      <p:cxnSp>
        <p:nvCxnSpPr>
          <p:cNvPr id="5" name="Shape 416"/>
          <p:cNvCxnSpPr/>
          <p:nvPr/>
        </p:nvCxnSpPr>
        <p:spPr>
          <a:xfrm>
            <a:off x="1663919" y="6104642"/>
            <a:ext cx="1666555" cy="1128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" name="Shape 418"/>
          <p:cNvCxnSpPr/>
          <p:nvPr/>
        </p:nvCxnSpPr>
        <p:spPr>
          <a:xfrm>
            <a:off x="1663919" y="5045407"/>
            <a:ext cx="4351" cy="1082337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0" name="텍스트 상자 9"/>
          <p:cNvSpPr txBox="1"/>
          <p:nvPr/>
        </p:nvSpPr>
        <p:spPr>
          <a:xfrm>
            <a:off x="674689" y="4713144"/>
            <a:ext cx="18225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1400" dirty="0"/>
              <a:t>1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</a:t>
            </a:r>
            <a:r>
              <a:rPr lang="en-US" altLang="ko-KR" sz="1400" dirty="0"/>
              <a:t>1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</a:t>
            </a:r>
            <a:r>
              <a:rPr lang="en-US" altLang="ko-KR" sz="1400" dirty="0"/>
              <a:t>-3.5</a:t>
            </a:r>
            <a:r>
              <a:rPr lang="ko-KR" altLang="en-US" sz="1400" dirty="0"/>
              <a:t> </a:t>
            </a:r>
            <a:r>
              <a:rPr lang="en-US" altLang="ko-KR" sz="1400" dirty="0"/>
              <a:t>=</a:t>
            </a:r>
            <a:r>
              <a:rPr lang="ko-KR" altLang="en-US" sz="1400" dirty="0"/>
              <a:t> </a:t>
            </a:r>
            <a:r>
              <a:rPr lang="en-US" altLang="ko-KR" sz="1400" dirty="0"/>
              <a:t>0</a:t>
            </a:r>
            <a:endParaRPr kumimoji="1" lang="ko-KR" altLang="en-US" sz="1400" dirty="0"/>
          </a:p>
        </p:txBody>
      </p:sp>
      <p:cxnSp>
        <p:nvCxnSpPr>
          <p:cNvPr id="11" name="Shape 416"/>
          <p:cNvCxnSpPr/>
          <p:nvPr/>
        </p:nvCxnSpPr>
        <p:spPr>
          <a:xfrm>
            <a:off x="5818229" y="6104642"/>
            <a:ext cx="1666555" cy="1128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3" name="Shape 418"/>
          <p:cNvCxnSpPr/>
          <p:nvPr/>
        </p:nvCxnSpPr>
        <p:spPr>
          <a:xfrm>
            <a:off x="5818229" y="5045407"/>
            <a:ext cx="4351" cy="1082337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4" name="텍스트 상자 13"/>
          <p:cNvSpPr txBox="1"/>
          <p:nvPr/>
        </p:nvSpPr>
        <p:spPr>
          <a:xfrm>
            <a:off x="4828999" y="4713144"/>
            <a:ext cx="18225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1400" dirty="0"/>
              <a:t>0.1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</a:t>
            </a:r>
            <a:r>
              <a:rPr lang="en-US" altLang="ko-KR" sz="1400" dirty="0"/>
              <a:t>0.9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</a:t>
            </a:r>
            <a:r>
              <a:rPr lang="en-US" altLang="ko-KR" sz="1400" dirty="0"/>
              <a:t>-3.6</a:t>
            </a:r>
            <a:r>
              <a:rPr lang="ko-KR" altLang="en-US" sz="1400" dirty="0"/>
              <a:t> </a:t>
            </a:r>
            <a:r>
              <a:rPr lang="en-US" altLang="ko-KR" sz="1400" dirty="0"/>
              <a:t>=</a:t>
            </a:r>
            <a:r>
              <a:rPr lang="ko-KR" altLang="en-US" sz="1400" dirty="0"/>
              <a:t> </a:t>
            </a:r>
            <a:r>
              <a:rPr lang="en-US" altLang="ko-KR" sz="1400" dirty="0"/>
              <a:t>0</a:t>
            </a:r>
            <a:endParaRPr kumimoji="1" lang="ko-KR" altLang="en-US" sz="1400" dirty="0"/>
          </a:p>
        </p:txBody>
      </p:sp>
      <p:sp>
        <p:nvSpPr>
          <p:cNvPr id="17" name="Shape 473"/>
          <p:cNvSpPr/>
          <p:nvPr/>
        </p:nvSpPr>
        <p:spPr>
          <a:xfrm>
            <a:off x="7113181" y="5790117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" name="Shape 473"/>
          <p:cNvSpPr/>
          <p:nvPr/>
        </p:nvSpPr>
        <p:spPr>
          <a:xfrm>
            <a:off x="3107190" y="5765876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6" name="Shape 417"/>
          <p:cNvCxnSpPr/>
          <p:nvPr/>
        </p:nvCxnSpPr>
        <p:spPr>
          <a:xfrm>
            <a:off x="1346923" y="5114763"/>
            <a:ext cx="1174543" cy="1121210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2" name="Shape 417"/>
          <p:cNvCxnSpPr/>
          <p:nvPr/>
        </p:nvCxnSpPr>
        <p:spPr>
          <a:xfrm>
            <a:off x="5476963" y="5031301"/>
            <a:ext cx="2763270" cy="1073341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6" name="오른쪽 화살표[R] 15"/>
          <p:cNvSpPr/>
          <p:nvPr/>
        </p:nvSpPr>
        <p:spPr>
          <a:xfrm>
            <a:off x="3973100" y="5392785"/>
            <a:ext cx="861237" cy="3503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42910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선의 학습 실 예</a:t>
            </a:r>
            <a:r>
              <a:rPr kumimoji="1" lang="en-US" altLang="ko-KR"/>
              <a:t>	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Shape 619" descr="Perceptron learning to classify. Sample Data is a logical AND. Quick Version. Slow Version in Part 2." title="Perceptron Learning Algorithm 1 - AND">
            <a:hlinkClick r:id="rId2"/>
          </p:cNvPr>
          <p:cNvSpPr/>
          <p:nvPr/>
        </p:nvSpPr>
        <p:spPr>
          <a:xfrm>
            <a:off x="2203554" y="2131963"/>
            <a:ext cx="4572000" cy="3429000"/>
          </a:xfrm>
          <a:prstGeom prst="rect">
            <a:avLst/>
          </a:prstGeom>
          <a:blipFill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" name="Shape 620"/>
          <p:cNvSpPr txBox="1"/>
          <p:nvPr/>
        </p:nvSpPr>
        <p:spPr>
          <a:xfrm>
            <a:off x="2789029" y="5544913"/>
            <a:ext cx="3549300" cy="32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u="sng">
                <a:solidFill>
                  <a:schemeClr val="hlink"/>
                </a:solidFill>
                <a:hlinkClick r:id="rId4"/>
              </a:rPr>
              <a:t>https://www.youtube.com/watch?v=tYxkIOTdeu8</a:t>
            </a:r>
          </a:p>
        </p:txBody>
      </p:sp>
    </p:spTree>
    <p:extLst>
      <p:ext uri="{BB962C8B-B14F-4D97-AF65-F5344CB8AC3E}">
        <p14:creationId xmlns:p14="http://schemas.microsoft.com/office/powerpoint/2010/main" val="1234057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선의 학습 실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Shape 626" descr="Data Visualization - The perceptron Visualization" title="The perceptron visualization">
            <a:hlinkClick r:id="rId2"/>
          </p:cNvPr>
          <p:cNvSpPr/>
          <p:nvPr/>
        </p:nvSpPr>
        <p:spPr>
          <a:xfrm>
            <a:off x="2203554" y="2107488"/>
            <a:ext cx="4572000" cy="3429000"/>
          </a:xfrm>
          <a:prstGeom prst="rect">
            <a:avLst/>
          </a:prstGeom>
          <a:blipFill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" name="Shape 627"/>
          <p:cNvSpPr txBox="1"/>
          <p:nvPr/>
        </p:nvSpPr>
        <p:spPr>
          <a:xfrm>
            <a:off x="2823729" y="5569388"/>
            <a:ext cx="3549300" cy="32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altLang="ko-KR" sz="1200" u="sng">
                <a:solidFill>
                  <a:schemeClr val="hlink"/>
                </a:solidFill>
                <a:hlinkClick r:id="rId4"/>
              </a:rPr>
              <a:t>https://www.youtube.com/embed/V2MMyk7bdWY</a:t>
            </a:r>
          </a:p>
        </p:txBody>
      </p:sp>
    </p:spTree>
    <p:extLst>
      <p:ext uri="{BB962C8B-B14F-4D97-AF65-F5344CB8AC3E}">
        <p14:creationId xmlns:p14="http://schemas.microsoft.com/office/powerpoint/2010/main" val="403860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/>
              <a:t>실제로 저 간단한 로직으로 선을 찾을 수 있다</a:t>
            </a:r>
            <a:r>
              <a:rPr kumimoji="1" lang="en-US" altLang="ko-KR"/>
              <a:t>.</a:t>
            </a:r>
          </a:p>
          <a:p>
            <a:pPr marL="0" indent="0">
              <a:buNone/>
            </a:pPr>
            <a:r>
              <a:rPr kumimoji="1" lang="ko-KR" altLang="en-US"/>
              <a:t>학습할 수 있다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선을 찾을 수 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29" name="Shape 6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39676" y="3072676"/>
            <a:ext cx="4880599" cy="27114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38880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/>
              <a:t>로봇을 위한 프로그램을 작성해야 한다</a:t>
            </a:r>
            <a:r>
              <a:rPr kumimoji="1" lang="en-US" altLang="ko-KR" dirty="0"/>
              <a:t>.</a:t>
            </a:r>
          </a:p>
          <a:p>
            <a:pPr lvl="1"/>
            <a:r>
              <a:rPr kumimoji="1" lang="en-US" altLang="ko-KR" dirty="0"/>
              <a:t>‘xxx</a:t>
            </a:r>
            <a:r>
              <a:rPr kumimoji="1" lang="ko-KR" altLang="en-US"/>
              <a:t>하면 우측 상자에</a:t>
            </a:r>
            <a:r>
              <a:rPr kumimoji="1" lang="en-US" altLang="ko-KR" dirty="0"/>
              <a:t>,</a:t>
            </a:r>
            <a:r>
              <a:rPr kumimoji="1" lang="ko-KR" altLang="en-US"/>
              <a:t> 그렇지 않은 경우 좌측 상자에</a:t>
            </a:r>
            <a:r>
              <a:rPr kumimoji="1" lang="en-US" altLang="ko-KR" dirty="0"/>
              <a:t>’</a:t>
            </a:r>
          </a:p>
          <a:p>
            <a:pPr lvl="1"/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/>
              <a:t>감잡고 분류할 때 사용한 기준을 하드코딩해야 한다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귤 익은 것 분류하기 </a:t>
            </a:r>
            <a:r>
              <a:rPr kumimoji="1" lang="en-US" altLang="ko-KR" dirty="0"/>
              <a:t>-</a:t>
            </a:r>
            <a:r>
              <a:rPr kumimoji="1" lang="ko-KR" altLang="en-US"/>
              <a:t> 로봇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69440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ko-KR" altLang="en-US" dirty="0"/>
              <a:t>크기에다가 색깔을 추가하니 더 잘된다</a:t>
            </a:r>
            <a:r>
              <a:rPr kumimoji="1" lang="en-US" altLang="ko-KR" dirty="0"/>
              <a:t>. ← </a:t>
            </a:r>
            <a:r>
              <a:rPr kumimoji="1" lang="ko-KR" altLang="en-US" dirty="0"/>
              <a:t>크기</a:t>
            </a:r>
            <a:r>
              <a:rPr kumimoji="1" lang="en-US" altLang="ko-KR" dirty="0"/>
              <a:t>, </a:t>
            </a:r>
            <a:r>
              <a:rPr kumimoji="1" lang="ko-KR" altLang="en-US" dirty="0"/>
              <a:t>색깔을 입력</a:t>
            </a:r>
            <a:r>
              <a:rPr kumimoji="1" lang="en-US" altLang="ko-KR" dirty="0"/>
              <a:t>,</a:t>
            </a:r>
            <a:r>
              <a:rPr kumimoji="1" lang="ko-KR" altLang="en-US" dirty="0"/>
              <a:t> 특질</a:t>
            </a:r>
            <a:r>
              <a:rPr kumimoji="1" lang="en-US" altLang="ko-KR" dirty="0"/>
              <a:t>(feature)</a:t>
            </a:r>
            <a:r>
              <a:rPr kumimoji="1" lang="ko-KR" altLang="en-US" dirty="0"/>
              <a:t>라 한다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각 사과 마다 </a:t>
            </a:r>
            <a:r>
              <a:rPr kumimoji="1" lang="en-US" altLang="ko-KR" dirty="0"/>
              <a:t>2</a:t>
            </a:r>
            <a:r>
              <a:rPr kumimoji="1" lang="ko-KR" altLang="en-US" dirty="0"/>
              <a:t>개 값의 특질이 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크기 </a:t>
            </a:r>
            <a:r>
              <a:rPr kumimoji="1" lang="en-US" altLang="ko-KR" dirty="0"/>
              <a:t>3, </a:t>
            </a:r>
            <a:r>
              <a:rPr kumimoji="1" lang="ko-KR" altLang="en-US" dirty="0"/>
              <a:t>색깔 </a:t>
            </a:r>
            <a:r>
              <a:rPr kumimoji="1" lang="en-US" altLang="ko-KR" dirty="0"/>
              <a:t>2 ← </a:t>
            </a:r>
            <a:r>
              <a:rPr kumimoji="1" lang="ko-KR" altLang="en-US" dirty="0"/>
              <a:t>입력 벡터 혹은 특질 벡터라 한다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사과 예의 경우 </a:t>
            </a:r>
            <a:r>
              <a:rPr kumimoji="1" lang="en-US" altLang="ko-KR" dirty="0"/>
              <a:t>2</a:t>
            </a:r>
            <a:r>
              <a:rPr kumimoji="1" lang="ko-KR" altLang="en-US" dirty="0"/>
              <a:t>개 특질</a:t>
            </a:r>
            <a:r>
              <a:rPr kumimoji="1" lang="en-US" altLang="ko-KR" dirty="0"/>
              <a:t>(</a:t>
            </a:r>
            <a:r>
              <a:rPr kumimoji="1" lang="ko-KR" altLang="en-US" dirty="0"/>
              <a:t>크기</a:t>
            </a:r>
            <a:r>
              <a:rPr kumimoji="1" lang="en-US" altLang="ko-KR" dirty="0"/>
              <a:t>, </a:t>
            </a:r>
            <a:r>
              <a:rPr kumimoji="1" lang="ko-KR" altLang="en-US" dirty="0"/>
              <a:t>색깔</a:t>
            </a:r>
            <a:r>
              <a:rPr kumimoji="1" lang="en-US" altLang="ko-KR" dirty="0"/>
              <a:t>)</a:t>
            </a:r>
            <a:r>
              <a:rPr kumimoji="1" lang="ko-KR" altLang="en-US" dirty="0"/>
              <a:t>을 사용했다</a:t>
            </a:r>
            <a:r>
              <a:rPr kumimoji="1" lang="en-US" altLang="ko-KR" dirty="0"/>
              <a:t>. ← </a:t>
            </a:r>
            <a:r>
              <a:rPr kumimoji="1" lang="ko-KR" altLang="en-US" dirty="0"/>
              <a:t>입력 벡터가 </a:t>
            </a:r>
            <a:r>
              <a:rPr kumimoji="1" lang="en-US" altLang="ko-KR" dirty="0"/>
              <a:t>2</a:t>
            </a:r>
            <a:r>
              <a:rPr kumimoji="1" lang="ko-KR" altLang="en-US" dirty="0"/>
              <a:t>차원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학습을 한다는 건 선을 구성하는 </a:t>
            </a:r>
            <a:r>
              <a:rPr kumimoji="1" lang="en-US" altLang="ko-KR" dirty="0"/>
              <a:t>3</a:t>
            </a:r>
            <a:r>
              <a:rPr kumimoji="1" lang="ko-KR" altLang="en-US" dirty="0"/>
              <a:t>개의 값을 찾는 것이다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각 입력에 곱해지는 </a:t>
            </a:r>
            <a:r>
              <a:rPr kumimoji="1" lang="en-US" altLang="ko-KR" dirty="0"/>
              <a:t>w</a:t>
            </a:r>
            <a:r>
              <a:rPr kumimoji="1" lang="en-US" altLang="ko-KR" baseline="-25000" dirty="0"/>
              <a:t>1</a:t>
            </a:r>
            <a:r>
              <a:rPr kumimoji="1" lang="en-US" altLang="ko-KR" dirty="0"/>
              <a:t>, w</a:t>
            </a:r>
            <a:r>
              <a:rPr kumimoji="1" lang="en-US" altLang="ko-KR" baseline="-25000" dirty="0"/>
              <a:t>2</a:t>
            </a:r>
            <a:r>
              <a:rPr kumimoji="1" lang="ko-KR" altLang="en-US" dirty="0"/>
              <a:t>들을 가중치</a:t>
            </a:r>
            <a:r>
              <a:rPr kumimoji="1" lang="en-US" altLang="ko-KR" dirty="0"/>
              <a:t>(weight)</a:t>
            </a:r>
            <a:r>
              <a:rPr kumimoji="1" lang="ko-KR" altLang="en-US" dirty="0"/>
              <a:t>라 칭한다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용어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40231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비용 함수와 학습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505828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628650" y="2102940"/>
            <a:ext cx="358673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ko-KR" altLang="en-US"/>
              <a:t>귤의 예에서</a:t>
            </a:r>
            <a:r>
              <a:rPr kumimoji="1" lang="en-US" altLang="ko-KR"/>
              <a:t>, </a:t>
            </a:r>
            <a:r>
              <a:rPr kumimoji="1" lang="ko-KR" altLang="en-US"/>
              <a:t>그 기준의 값에 따라 오차의 크기가 결정된다</a:t>
            </a:r>
            <a:r>
              <a:rPr kumimoji="1" lang="en-US" altLang="ko-KR"/>
              <a:t>.</a:t>
            </a:r>
          </a:p>
          <a:p>
            <a:pPr marL="0" indent="0">
              <a:buNone/>
            </a:pPr>
            <a:endParaRPr kumimoji="1" lang="en-US" altLang="ko-KR"/>
          </a:p>
          <a:p>
            <a:pPr marL="0" indent="0">
              <a:buNone/>
            </a:pPr>
            <a:r>
              <a:rPr kumimoji="1" lang="ko-KR" altLang="en-US"/>
              <a:t>결국 학습의 목표는 오차를 최소로</a:t>
            </a:r>
            <a:r>
              <a:rPr kumimoji="1" lang="en-US" altLang="ko-KR"/>
              <a:t>, </a:t>
            </a:r>
            <a:r>
              <a:rPr kumimoji="1" lang="ko-KR" altLang="en-US"/>
              <a:t>혹은 오차함수의 값이 최소가되는 </a:t>
            </a:r>
            <a:r>
              <a:rPr kumimoji="1" lang="en-US" altLang="ko-KR"/>
              <a:t>w</a:t>
            </a:r>
            <a:r>
              <a:rPr kumimoji="1" lang="ko-KR" altLang="en-US"/>
              <a:t>를 찾는것</a:t>
            </a:r>
            <a:r>
              <a:rPr kumimoji="1" lang="en-US" altLang="ko-KR"/>
              <a:t>.</a:t>
            </a:r>
          </a:p>
          <a:p>
            <a:pPr marL="0" indent="0">
              <a:buNone/>
            </a:pPr>
            <a:endParaRPr kumimoji="1" lang="en-US" altLang="ko-KR"/>
          </a:p>
          <a:p>
            <a:pPr marL="0" indent="0">
              <a:buNone/>
            </a:pPr>
            <a:r>
              <a:rPr kumimoji="1" lang="ko-KR" altLang="en-US"/>
              <a:t>비용 함수는 모델을 구성하는 가중치</a:t>
            </a:r>
            <a:r>
              <a:rPr kumimoji="1" lang="en-US" altLang="ko-KR"/>
              <a:t>(w)</a:t>
            </a:r>
            <a:r>
              <a:rPr kumimoji="1" lang="ko-KR" altLang="en-US"/>
              <a:t>의 함수이다</a:t>
            </a:r>
            <a:r>
              <a:rPr kumimoji="1" lang="en-US" altLang="ko-KR"/>
              <a:t>.</a:t>
            </a:r>
          </a:p>
          <a:p>
            <a:pPr marL="0" indent="0">
              <a:buNone/>
            </a:pPr>
            <a:endParaRPr kumimoji="1" lang="en-US" altLang="ko-KR"/>
          </a:p>
          <a:p>
            <a:pPr marL="0" indent="0">
              <a:buNone/>
            </a:pPr>
            <a:r>
              <a:rPr kumimoji="1" lang="ko-KR" altLang="en-US"/>
              <a:t>예에서의 기준값에 의해 발생하는 오차의 정도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비용 함수</a:t>
            </a:r>
            <a:r>
              <a:rPr kumimoji="1" lang="en-US" altLang="ko-KR"/>
              <a:t>(Cost Function)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Shape 64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453128" y="4725161"/>
            <a:ext cx="4427375" cy="1283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6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6202" y="2277199"/>
            <a:ext cx="3368800" cy="24983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2242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/>
              <a:t>비용함수를 최소로 하는 </a:t>
            </a:r>
            <a:r>
              <a:rPr kumimoji="1" lang="en-US" altLang="ko-KR"/>
              <a:t>w</a:t>
            </a:r>
            <a:r>
              <a:rPr kumimoji="1" lang="ko-KR" altLang="en-US"/>
              <a:t>를 찾는 것이</a:t>
            </a:r>
            <a:r>
              <a:rPr kumimoji="1" lang="en-US" altLang="ko-KR"/>
              <a:t> </a:t>
            </a:r>
            <a:r>
              <a:rPr kumimoji="1" lang="ko-KR" altLang="en-US"/>
              <a:t>학습이다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학습과 비용함수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7" name="Shape 64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887600" y="3191599"/>
            <a:ext cx="3368800" cy="2498399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아래쪽 화살표[D] 5"/>
          <p:cNvSpPr/>
          <p:nvPr/>
        </p:nvSpPr>
        <p:spPr>
          <a:xfrm>
            <a:off x="4115851" y="4622738"/>
            <a:ext cx="338328" cy="820758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47307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/>
              <a:t>오차평면에서 공을 올려 놓았을 때 공이 굴러가는 방향</a:t>
            </a:r>
            <a:r>
              <a:rPr kumimoji="1" lang="en-US" altLang="ko-KR"/>
              <a:t>(</a:t>
            </a:r>
            <a:r>
              <a:rPr kumimoji="1" lang="ko-KR" altLang="en-US"/>
              <a:t>오차가 적어지는 방향</a:t>
            </a:r>
            <a:r>
              <a:rPr kumimoji="1" lang="en-US" altLang="ko-KR"/>
              <a:t>)</a:t>
            </a:r>
            <a:r>
              <a:rPr kumimoji="1" lang="ko-KR" altLang="en-US"/>
              <a:t>으로 </a:t>
            </a:r>
            <a:r>
              <a:rPr kumimoji="1" lang="en-US" altLang="ko-KR"/>
              <a:t>w</a:t>
            </a:r>
            <a:r>
              <a:rPr kumimoji="1" lang="ko-KR" altLang="en-US"/>
              <a:t>를 조정한다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경사 하강법</a:t>
            </a:r>
            <a:r>
              <a:rPr kumimoji="1" lang="en-US" altLang="ko-KR"/>
              <a:t>(Gradient Descent)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Shape 64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887600" y="3191599"/>
            <a:ext cx="3368800" cy="24983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" name="직선 연결선[R] 6"/>
          <p:cNvCxnSpPr/>
          <p:nvPr/>
        </p:nvCxnSpPr>
        <p:spPr>
          <a:xfrm flipH="1">
            <a:off x="4412974" y="3824577"/>
            <a:ext cx="1677725" cy="1969882"/>
          </a:xfrm>
          <a:prstGeom prst="line">
            <a:avLst/>
          </a:prstGeom>
          <a:ln w="539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텍스트 상자 10"/>
          <p:cNvSpPr txBox="1"/>
          <p:nvPr/>
        </p:nvSpPr>
        <p:spPr>
          <a:xfrm>
            <a:off x="6056980" y="3670688"/>
            <a:ext cx="5645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400"/>
              <a:t>경사</a:t>
            </a:r>
          </a:p>
        </p:txBody>
      </p:sp>
      <p:sp>
        <p:nvSpPr>
          <p:cNvPr id="12" name="타원 11"/>
          <p:cNvSpPr/>
          <p:nvPr/>
        </p:nvSpPr>
        <p:spPr>
          <a:xfrm>
            <a:off x="4882101" y="4734996"/>
            <a:ext cx="262393" cy="2743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14" name="직선 화살표 연결선 13"/>
          <p:cNvCxnSpPr/>
          <p:nvPr/>
        </p:nvCxnSpPr>
        <p:spPr>
          <a:xfrm flipH="1">
            <a:off x="4663440" y="4880586"/>
            <a:ext cx="349857" cy="413467"/>
          </a:xfrm>
          <a:prstGeom prst="straightConnector1">
            <a:avLst/>
          </a:prstGeom>
          <a:ln w="50800"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2990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 dirty="0"/>
              <a:t>경사하강법은 비용함수를 구하고</a:t>
            </a:r>
            <a:r>
              <a:rPr kumimoji="1" lang="en-US" altLang="ko-KR" dirty="0"/>
              <a:t>, </a:t>
            </a:r>
            <a:r>
              <a:rPr kumimoji="1" lang="ko-KR" altLang="en-US" dirty="0"/>
              <a:t>이를 각 </a:t>
            </a:r>
            <a:r>
              <a:rPr kumimoji="1" lang="en-US" altLang="ko-KR" dirty="0"/>
              <a:t>weight </a:t>
            </a:r>
            <a:r>
              <a:rPr kumimoji="1" lang="ko-KR" altLang="en-US" dirty="0"/>
              <a:t>별로 편미분하면 각 </a:t>
            </a:r>
            <a:r>
              <a:rPr kumimoji="1" lang="en-US" altLang="ko-KR" dirty="0"/>
              <a:t>weight </a:t>
            </a:r>
            <a:r>
              <a:rPr kumimoji="1" lang="ko-KR" altLang="en-US" dirty="0"/>
              <a:t>별로 수정할 다음 값을 구할 수 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그렇다고 한다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선형 모델</a:t>
            </a:r>
            <a:r>
              <a:rPr kumimoji="1" lang="en-US" altLang="ko-KR" dirty="0"/>
              <a:t>(w</a:t>
            </a:r>
            <a:r>
              <a:rPr kumimoji="1" lang="en-US" altLang="ko-KR" baseline="-25000" dirty="0"/>
              <a:t>1</a:t>
            </a:r>
            <a:r>
              <a:rPr kumimoji="1" lang="en-US" altLang="ko-KR" dirty="0"/>
              <a:t>x</a:t>
            </a:r>
            <a:r>
              <a:rPr kumimoji="1" lang="en-US" altLang="ko-KR" baseline="-25000" dirty="0"/>
              <a:t>1</a:t>
            </a:r>
            <a:r>
              <a:rPr kumimoji="1" lang="en-US" altLang="ko-KR" dirty="0"/>
              <a:t> + w</a:t>
            </a:r>
            <a:r>
              <a:rPr kumimoji="1" lang="en-US" altLang="ko-KR" baseline="-25000" dirty="0"/>
              <a:t>2</a:t>
            </a:r>
            <a:r>
              <a:rPr kumimoji="1" lang="en-US" altLang="ko-KR" dirty="0"/>
              <a:t>x</a:t>
            </a:r>
            <a:r>
              <a:rPr kumimoji="1" lang="en-US" altLang="ko-KR" baseline="-25000" dirty="0"/>
              <a:t>2</a:t>
            </a:r>
            <a:r>
              <a:rPr kumimoji="1" lang="en-US" altLang="ko-KR" dirty="0"/>
              <a:t> = b)</a:t>
            </a:r>
            <a:r>
              <a:rPr kumimoji="1" lang="ko-KR" altLang="en-US" dirty="0"/>
              <a:t>에서는 경사하강법의 결과가 직관적으로 설명했던 방법과 동일하다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결국 사과예에서 학습한 방법은 경사하강법을 사용한 것이다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사과 예에서 학습방법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31364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1762" y="2103438"/>
            <a:ext cx="5620476" cy="4351337"/>
          </a:xfr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경사하강법 알고리즘들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hape 677"/>
          <p:cNvSpPr txBox="1"/>
          <p:nvPr/>
        </p:nvSpPr>
        <p:spPr>
          <a:xfrm>
            <a:off x="6525000" y="6032060"/>
            <a:ext cx="26190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https://</a:t>
            </a:r>
            <a:r>
              <a:rPr lang="en" sz="600" dirty="0" err="1"/>
              <a:t>imgur.com</a:t>
            </a:r>
            <a:r>
              <a:rPr lang="en" sz="600" dirty="0"/>
              <a:t>/a/</a:t>
            </a:r>
            <a:r>
              <a:rPr lang="en" sz="600"/>
              <a:t>Hqolp</a:t>
            </a:r>
            <a:endParaRPr lang="en" sz="600" dirty="0"/>
          </a:p>
        </p:txBody>
      </p:sp>
    </p:spTree>
    <p:extLst>
      <p:ext uri="{BB962C8B-B14F-4D97-AF65-F5344CB8AC3E}">
        <p14:creationId xmlns:p14="http://schemas.microsoft.com/office/powerpoint/2010/main" val="45451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신경망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563486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en" altLang="ko-KR" dirty="0" err="1"/>
              <a:t>여러개의</a:t>
            </a:r>
            <a:r>
              <a:rPr lang="en" altLang="ko-KR" dirty="0"/>
              <a:t> </a:t>
            </a:r>
            <a:r>
              <a:rPr lang="en" altLang="ko-KR" dirty="0" err="1"/>
              <a:t>수상돌기에서</a:t>
            </a:r>
            <a:r>
              <a:rPr lang="en" altLang="ko-KR" dirty="0"/>
              <a:t> </a:t>
            </a:r>
            <a:r>
              <a:rPr lang="en" altLang="ko-KR" dirty="0" err="1"/>
              <a:t>자극이</a:t>
            </a:r>
            <a:r>
              <a:rPr lang="en" altLang="ko-KR" dirty="0"/>
              <a:t> </a:t>
            </a:r>
            <a:r>
              <a:rPr lang="en" altLang="ko-KR" dirty="0" err="1"/>
              <a:t>합해져서</a:t>
            </a: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endParaRPr lang="en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 err="1"/>
              <a:t>그</a:t>
            </a:r>
            <a:r>
              <a:rPr lang="en" altLang="ko-KR" dirty="0"/>
              <a:t> </a:t>
            </a:r>
            <a:r>
              <a:rPr lang="en" altLang="ko-KR" dirty="0" err="1"/>
              <a:t>값이</a:t>
            </a:r>
            <a:r>
              <a:rPr lang="en" altLang="ko-KR" dirty="0"/>
              <a:t> </a:t>
            </a:r>
            <a:r>
              <a:rPr lang="en" altLang="ko-KR" dirty="0" err="1"/>
              <a:t>어느</a:t>
            </a:r>
            <a:r>
              <a:rPr lang="en" altLang="ko-KR" dirty="0"/>
              <a:t> </a:t>
            </a:r>
            <a:r>
              <a:rPr lang="en" altLang="ko-KR" dirty="0" err="1"/>
              <a:t>값</a:t>
            </a:r>
            <a:r>
              <a:rPr lang="en" altLang="ko-KR" dirty="0"/>
              <a:t> </a:t>
            </a:r>
            <a:r>
              <a:rPr lang="en" altLang="ko-KR" dirty="0" err="1"/>
              <a:t>이상일</a:t>
            </a:r>
            <a:r>
              <a:rPr lang="en" altLang="ko-KR" dirty="0"/>
              <a:t> </a:t>
            </a:r>
            <a:r>
              <a:rPr lang="en" altLang="ko-KR" dirty="0" err="1"/>
              <a:t>경우</a:t>
            </a: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endParaRPr lang="en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 err="1"/>
              <a:t>축색돌기로</a:t>
            </a:r>
            <a:r>
              <a:rPr lang="en" altLang="ko-KR" dirty="0"/>
              <a:t> </a:t>
            </a:r>
            <a:r>
              <a:rPr lang="en" altLang="ko-KR" dirty="0" err="1"/>
              <a:t>자극을</a:t>
            </a:r>
            <a:r>
              <a:rPr lang="en" altLang="ko-KR" dirty="0"/>
              <a:t> </a:t>
            </a:r>
            <a:r>
              <a:rPr lang="en" altLang="ko-KR" dirty="0" err="1"/>
              <a:t>발생시킨다</a:t>
            </a:r>
            <a:r>
              <a:rPr lang="en" altLang="ko-KR" dirty="0"/>
              <a:t>.</a:t>
            </a:r>
          </a:p>
          <a:p>
            <a:pPr marL="0" indent="0">
              <a:buNone/>
            </a:pP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신경세포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Shape 66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2000" y="2734698"/>
            <a:ext cx="3795252" cy="250589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677"/>
          <p:cNvSpPr txBox="1"/>
          <p:nvPr/>
        </p:nvSpPr>
        <p:spPr>
          <a:xfrm>
            <a:off x="6525000" y="6032060"/>
            <a:ext cx="26190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" dirty="0"/>
              <a:t>http://</a:t>
            </a:r>
            <a:r>
              <a:rPr lang="en" sz="600" dirty="0" err="1"/>
              <a:t>m.blog.daum.net</a:t>
            </a:r>
            <a:r>
              <a:rPr lang="en" sz="600" dirty="0"/>
              <a:t>/lpds417/17453443</a:t>
            </a:r>
          </a:p>
        </p:txBody>
      </p:sp>
    </p:spTree>
    <p:extLst>
      <p:ext uri="{BB962C8B-B14F-4D97-AF65-F5344CB8AC3E}">
        <p14:creationId xmlns:p14="http://schemas.microsoft.com/office/powerpoint/2010/main" val="257856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신경세포와 유사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Shape 67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28650" y="2218644"/>
            <a:ext cx="3551390" cy="246512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6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1718" y="2218644"/>
            <a:ext cx="3815186" cy="2594678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Shape 677"/>
          <p:cNvSpPr txBox="1"/>
          <p:nvPr/>
        </p:nvSpPr>
        <p:spPr>
          <a:xfrm>
            <a:off x="6525000" y="6032060"/>
            <a:ext cx="26190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"/>
              <a:t>http://</a:t>
            </a:r>
            <a:r>
              <a:rPr lang="en" sz="600" err="1"/>
              <a:t>m.blog.daum.net</a:t>
            </a:r>
            <a:r>
              <a:rPr lang="en" sz="600"/>
              <a:t>/lpds417/17453443</a:t>
            </a:r>
          </a:p>
        </p:txBody>
      </p:sp>
    </p:spTree>
    <p:extLst>
      <p:ext uri="{BB962C8B-B14F-4D97-AF65-F5344CB8AC3E}">
        <p14:creationId xmlns:p14="http://schemas.microsoft.com/office/powerpoint/2010/main" val="171221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ko-KR" dirty="0"/>
              <a:t>2</a:t>
            </a:r>
            <a:r>
              <a:rPr kumimoji="1" lang="ko-KR" altLang="en-US"/>
              <a:t>개 상자의 것을 보고 삼았던 기준은 크기</a:t>
            </a: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/>
              <a:t>큰 것은 익은 것</a:t>
            </a:r>
            <a:r>
              <a:rPr kumimoji="1" lang="en-US" altLang="ko-KR" dirty="0"/>
              <a:t>,</a:t>
            </a:r>
            <a:r>
              <a:rPr kumimoji="1" lang="ko-KR" altLang="en-US"/>
              <a:t> 작은 것은 안 익은 것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r>
              <a:rPr kumimoji="1" lang="ko-KR" altLang="en-US"/>
              <a:t>대충 있었던 크기를 측정하고 그것을 하드 코딩</a:t>
            </a:r>
            <a:r>
              <a:rPr kumimoji="1" lang="en-US" altLang="ko-KR" dirty="0"/>
              <a:t>.</a:t>
            </a:r>
          </a:p>
          <a:p>
            <a:pPr lvl="1"/>
            <a:r>
              <a:rPr kumimoji="1" lang="en-US" altLang="ko-KR" dirty="0"/>
              <a:t>‘if(size &gt; 7.5) then </a:t>
            </a:r>
            <a:r>
              <a:rPr kumimoji="1" lang="is-IS" altLang="ko-KR"/>
              <a:t>…’</a:t>
            </a:r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귤 익은 것 분류하기 </a:t>
            </a:r>
            <a:r>
              <a:rPr kumimoji="1" lang="en-US" altLang="ko-KR" dirty="0"/>
              <a:t>-</a:t>
            </a:r>
            <a:r>
              <a:rPr kumimoji="1" lang="ko-KR" altLang="en-US"/>
              <a:t> 로봇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5" name="Shape 99"/>
          <p:cNvCxnSpPr/>
          <p:nvPr/>
        </p:nvCxnSpPr>
        <p:spPr>
          <a:xfrm rot="10800000" flipH="1">
            <a:off x="1670827" y="5592012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100"/>
          <p:cNvSpPr txBox="1"/>
          <p:nvPr/>
        </p:nvSpPr>
        <p:spPr>
          <a:xfrm>
            <a:off x="6807927" y="5560987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크다</a:t>
            </a:r>
          </a:p>
        </p:txBody>
      </p:sp>
      <p:sp>
        <p:nvSpPr>
          <p:cNvPr id="7" name="Shape 101"/>
          <p:cNvSpPr txBox="1"/>
          <p:nvPr/>
        </p:nvSpPr>
        <p:spPr>
          <a:xfrm>
            <a:off x="1551602" y="5600862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작다</a:t>
            </a:r>
          </a:p>
        </p:txBody>
      </p:sp>
      <p:sp>
        <p:nvSpPr>
          <p:cNvPr id="8" name="Shape 102"/>
          <p:cNvSpPr/>
          <p:nvPr/>
        </p:nvSpPr>
        <p:spPr>
          <a:xfrm>
            <a:off x="6904352" y="5062687"/>
            <a:ext cx="289200" cy="261000"/>
          </a:xfrm>
          <a:prstGeom prst="flowChartConnector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" name="Shape 103"/>
          <p:cNvSpPr/>
          <p:nvPr/>
        </p:nvSpPr>
        <p:spPr>
          <a:xfrm>
            <a:off x="6478402" y="5062687"/>
            <a:ext cx="289200" cy="261000"/>
          </a:xfrm>
          <a:prstGeom prst="flowChartConnector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" name="Shape 104"/>
          <p:cNvSpPr/>
          <p:nvPr/>
        </p:nvSpPr>
        <p:spPr>
          <a:xfrm>
            <a:off x="5899752" y="5094837"/>
            <a:ext cx="289200" cy="261000"/>
          </a:xfrm>
          <a:prstGeom prst="flowChartConnector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" name="Shape 105"/>
          <p:cNvSpPr/>
          <p:nvPr/>
        </p:nvSpPr>
        <p:spPr>
          <a:xfrm>
            <a:off x="5393452" y="5062687"/>
            <a:ext cx="289200" cy="261000"/>
          </a:xfrm>
          <a:prstGeom prst="flowChartConnector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" name="Shape 106"/>
          <p:cNvSpPr/>
          <p:nvPr/>
        </p:nvSpPr>
        <p:spPr>
          <a:xfrm>
            <a:off x="4943377" y="5062687"/>
            <a:ext cx="289200" cy="261000"/>
          </a:xfrm>
          <a:prstGeom prst="flowChartConnector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" name="Shape 107"/>
          <p:cNvSpPr/>
          <p:nvPr/>
        </p:nvSpPr>
        <p:spPr>
          <a:xfrm>
            <a:off x="4445102" y="5094837"/>
            <a:ext cx="289200" cy="261000"/>
          </a:xfrm>
          <a:prstGeom prst="flowChartConnector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" name="Shape 108"/>
          <p:cNvSpPr/>
          <p:nvPr/>
        </p:nvSpPr>
        <p:spPr>
          <a:xfrm>
            <a:off x="3899889" y="5094837"/>
            <a:ext cx="289200" cy="261000"/>
          </a:xfrm>
          <a:prstGeom prst="flowChartConnector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" name="Shape 109"/>
          <p:cNvSpPr/>
          <p:nvPr/>
        </p:nvSpPr>
        <p:spPr>
          <a:xfrm>
            <a:off x="3135127" y="5094837"/>
            <a:ext cx="289200" cy="261000"/>
          </a:xfrm>
          <a:prstGeom prst="flowChartConnector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" name="Shape 110"/>
          <p:cNvSpPr/>
          <p:nvPr/>
        </p:nvSpPr>
        <p:spPr>
          <a:xfrm>
            <a:off x="2733302" y="5094837"/>
            <a:ext cx="289200" cy="261000"/>
          </a:xfrm>
          <a:prstGeom prst="flowChartConnector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" name="Shape 111"/>
          <p:cNvSpPr/>
          <p:nvPr/>
        </p:nvSpPr>
        <p:spPr>
          <a:xfrm>
            <a:off x="2298902" y="5126987"/>
            <a:ext cx="289200" cy="261000"/>
          </a:xfrm>
          <a:prstGeom prst="flowChartConnector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" name="Shape 112"/>
          <p:cNvSpPr/>
          <p:nvPr/>
        </p:nvSpPr>
        <p:spPr>
          <a:xfrm>
            <a:off x="1752827" y="5126987"/>
            <a:ext cx="289200" cy="261000"/>
          </a:xfrm>
          <a:prstGeom prst="flowChartConnector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19" name="Shape 113"/>
          <p:cNvCxnSpPr/>
          <p:nvPr/>
        </p:nvCxnSpPr>
        <p:spPr>
          <a:xfrm flipH="1">
            <a:off x="3638764" y="4378062"/>
            <a:ext cx="5100" cy="1222800"/>
          </a:xfrm>
          <a:prstGeom prst="straightConnector1">
            <a:avLst/>
          </a:prstGeom>
          <a:noFill/>
          <a:ln w="76200" cap="flat" cmpd="sng">
            <a:solidFill>
              <a:schemeClr val="dk1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0" name="Shape 114"/>
          <p:cNvSpPr txBox="1"/>
          <p:nvPr/>
        </p:nvSpPr>
        <p:spPr>
          <a:xfrm>
            <a:off x="3392089" y="3962512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기준</a:t>
            </a:r>
          </a:p>
        </p:txBody>
      </p:sp>
      <p:sp>
        <p:nvSpPr>
          <p:cNvPr id="21" name="Shape 115"/>
          <p:cNvSpPr txBox="1"/>
          <p:nvPr/>
        </p:nvSpPr>
        <p:spPr>
          <a:xfrm>
            <a:off x="5232577" y="4540037"/>
            <a:ext cx="10805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익은거</a:t>
            </a:r>
          </a:p>
        </p:txBody>
      </p:sp>
      <p:sp>
        <p:nvSpPr>
          <p:cNvPr id="22" name="Shape 116"/>
          <p:cNvSpPr txBox="1"/>
          <p:nvPr/>
        </p:nvSpPr>
        <p:spPr>
          <a:xfrm>
            <a:off x="1956816" y="4504962"/>
            <a:ext cx="1326686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안익은거</a:t>
            </a:r>
          </a:p>
        </p:txBody>
      </p:sp>
    </p:spTree>
    <p:extLst>
      <p:ext uri="{BB962C8B-B14F-4D97-AF65-F5344CB8AC3E}">
        <p14:creationId xmlns:p14="http://schemas.microsoft.com/office/powerpoint/2010/main" val="435465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 dirty="0"/>
              <a:t>선형분리의 문제를 학습할 수 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퍼셉트론</a:t>
            </a:r>
            <a:r>
              <a:rPr kumimoji="1" lang="en-US" altLang="ko-KR"/>
              <a:t>(Perceptron)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9" name="Shape 684"/>
          <p:cNvSpPr/>
          <p:nvPr/>
        </p:nvSpPr>
        <p:spPr>
          <a:xfrm>
            <a:off x="1839518" y="3307822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0" name="Shape 685"/>
          <p:cNvSpPr/>
          <p:nvPr/>
        </p:nvSpPr>
        <p:spPr>
          <a:xfrm>
            <a:off x="1839518" y="4115072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1" name="Shape 686"/>
          <p:cNvSpPr/>
          <p:nvPr/>
        </p:nvSpPr>
        <p:spPr>
          <a:xfrm>
            <a:off x="1839518" y="4993747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2" name="Shape 687"/>
          <p:cNvSpPr/>
          <p:nvPr/>
        </p:nvSpPr>
        <p:spPr>
          <a:xfrm>
            <a:off x="3932643" y="4072197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53" name="Shape 688"/>
          <p:cNvCxnSpPr/>
          <p:nvPr/>
        </p:nvCxnSpPr>
        <p:spPr>
          <a:xfrm>
            <a:off x="2432468" y="3593572"/>
            <a:ext cx="1435800" cy="528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54" name="Shape 689"/>
          <p:cNvCxnSpPr/>
          <p:nvPr/>
        </p:nvCxnSpPr>
        <p:spPr>
          <a:xfrm>
            <a:off x="2432468" y="4322247"/>
            <a:ext cx="1411200" cy="21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55" name="Shape 690"/>
          <p:cNvCxnSpPr/>
          <p:nvPr/>
        </p:nvCxnSpPr>
        <p:spPr>
          <a:xfrm rot="10800000" flipH="1">
            <a:off x="2453893" y="4593647"/>
            <a:ext cx="1389600" cy="57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56" name="Shape 691"/>
          <p:cNvSpPr txBox="1"/>
          <p:nvPr/>
        </p:nvSpPr>
        <p:spPr>
          <a:xfrm>
            <a:off x="1883768" y="3294897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x</a:t>
            </a:r>
            <a:r>
              <a:rPr lang="en" sz="1800" baseline="-25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57" name="Shape 692"/>
          <p:cNvSpPr txBox="1"/>
          <p:nvPr/>
        </p:nvSpPr>
        <p:spPr>
          <a:xfrm>
            <a:off x="1883768" y="4101447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x</a:t>
            </a:r>
            <a:r>
              <a:rPr lang="en" sz="1800" baseline="-25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</a:p>
        </p:txBody>
      </p:sp>
      <p:sp>
        <p:nvSpPr>
          <p:cNvPr id="58" name="Shape 693"/>
          <p:cNvSpPr txBox="1"/>
          <p:nvPr/>
        </p:nvSpPr>
        <p:spPr>
          <a:xfrm>
            <a:off x="1883768" y="4993747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59" name="Shape 694"/>
          <p:cNvSpPr txBox="1"/>
          <p:nvPr/>
        </p:nvSpPr>
        <p:spPr>
          <a:xfrm>
            <a:off x="2955218" y="3422122"/>
            <a:ext cx="4788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w</a:t>
            </a:r>
            <a:r>
              <a:rPr lang="en" sz="1800" baseline="-25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60" name="Shape 695"/>
          <p:cNvSpPr txBox="1"/>
          <p:nvPr/>
        </p:nvSpPr>
        <p:spPr>
          <a:xfrm>
            <a:off x="2930345" y="4007897"/>
            <a:ext cx="478799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w</a:t>
            </a:r>
            <a:r>
              <a:rPr lang="en" sz="1800" baseline="-25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</a:p>
        </p:txBody>
      </p:sp>
      <p:sp>
        <p:nvSpPr>
          <p:cNvPr id="61" name="Shape 696"/>
          <p:cNvSpPr txBox="1"/>
          <p:nvPr/>
        </p:nvSpPr>
        <p:spPr>
          <a:xfrm>
            <a:off x="2974580" y="4543609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b</a:t>
            </a:r>
          </a:p>
        </p:txBody>
      </p:sp>
      <p:sp>
        <p:nvSpPr>
          <p:cNvPr id="62" name="Shape 697"/>
          <p:cNvSpPr txBox="1"/>
          <p:nvPr/>
        </p:nvSpPr>
        <p:spPr>
          <a:xfrm>
            <a:off x="3976393" y="4007884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sp>
        <p:nvSpPr>
          <p:cNvPr id="63" name="Shape 698"/>
          <p:cNvSpPr txBox="1"/>
          <p:nvPr/>
        </p:nvSpPr>
        <p:spPr>
          <a:xfrm>
            <a:off x="4366693" y="3736522"/>
            <a:ext cx="11589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w</a:t>
            </a:r>
            <a:r>
              <a:rPr lang="en" sz="1200" baseline="-25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en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x</a:t>
            </a:r>
            <a:r>
              <a:rPr lang="en" sz="1200" baseline="-25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en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+ w</a:t>
            </a:r>
            <a:r>
              <a:rPr lang="en" sz="1200" baseline="-25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r>
              <a:rPr lang="en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x</a:t>
            </a:r>
            <a:r>
              <a:rPr lang="en" sz="1200" baseline="-25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r>
              <a:rPr lang="en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 b</a:t>
            </a:r>
          </a:p>
        </p:txBody>
      </p:sp>
      <p:cxnSp>
        <p:nvCxnSpPr>
          <p:cNvPr id="64" name="Shape 699"/>
          <p:cNvCxnSpPr/>
          <p:nvPr/>
        </p:nvCxnSpPr>
        <p:spPr>
          <a:xfrm>
            <a:off x="4499430" y="4243797"/>
            <a:ext cx="697800" cy="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65" name="Shape 700"/>
          <p:cNvSpPr/>
          <p:nvPr/>
        </p:nvSpPr>
        <p:spPr>
          <a:xfrm>
            <a:off x="5285243" y="4072197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66" name="Shape 701"/>
          <p:cNvGrpSpPr/>
          <p:nvPr/>
        </p:nvGrpSpPr>
        <p:grpSpPr>
          <a:xfrm>
            <a:off x="5435393" y="4207947"/>
            <a:ext cx="178500" cy="157200"/>
            <a:chOff x="5236475" y="3971925"/>
            <a:chExt cx="178500" cy="157200"/>
          </a:xfrm>
        </p:grpSpPr>
        <p:cxnSp>
          <p:nvCxnSpPr>
            <p:cNvPr id="67" name="Shape 702"/>
            <p:cNvCxnSpPr/>
            <p:nvPr/>
          </p:nvCxnSpPr>
          <p:spPr>
            <a:xfrm flipH="1">
              <a:off x="5329475" y="3971925"/>
              <a:ext cx="6900" cy="157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lg" len="lg"/>
              <a:tailEnd type="none" w="lg" len="lg"/>
            </a:ln>
          </p:spPr>
        </p:cxnSp>
        <p:cxnSp>
          <p:nvCxnSpPr>
            <p:cNvPr id="68" name="Shape 703"/>
            <p:cNvCxnSpPr/>
            <p:nvPr/>
          </p:nvCxnSpPr>
          <p:spPr>
            <a:xfrm rot="10800000">
              <a:off x="5321975" y="3971925"/>
              <a:ext cx="93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lg" len="lg"/>
              <a:tailEnd type="none" w="lg" len="lg"/>
            </a:ln>
          </p:spPr>
        </p:cxnSp>
        <p:cxnSp>
          <p:nvCxnSpPr>
            <p:cNvPr id="69" name="Shape 704"/>
            <p:cNvCxnSpPr/>
            <p:nvPr/>
          </p:nvCxnSpPr>
          <p:spPr>
            <a:xfrm rot="10800000">
              <a:off x="5236475" y="4129125"/>
              <a:ext cx="93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lg" len="lg"/>
              <a:tailEnd type="none" w="lg" len="lg"/>
            </a:ln>
          </p:spPr>
        </p:cxnSp>
      </p:grpSp>
      <p:sp>
        <p:nvSpPr>
          <p:cNvPr id="70" name="Shape 705"/>
          <p:cNvSpPr txBox="1"/>
          <p:nvPr/>
        </p:nvSpPr>
        <p:spPr>
          <a:xfrm>
            <a:off x="6562218" y="4062147"/>
            <a:ext cx="11589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0 or 1</a:t>
            </a:r>
          </a:p>
        </p:txBody>
      </p:sp>
      <p:cxnSp>
        <p:nvCxnSpPr>
          <p:cNvPr id="71" name="Shape 706"/>
          <p:cNvCxnSpPr/>
          <p:nvPr/>
        </p:nvCxnSpPr>
        <p:spPr>
          <a:xfrm>
            <a:off x="5864405" y="4243797"/>
            <a:ext cx="697800" cy="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</p:spTree>
    <p:extLst>
      <p:ext uri="{BB962C8B-B14F-4D97-AF65-F5344CB8AC3E}">
        <p14:creationId xmlns:p14="http://schemas.microsoft.com/office/powerpoint/2010/main" val="84066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ko-KR" altLang="en-US" dirty="0"/>
              <a:t>하지만 </a:t>
            </a:r>
            <a:r>
              <a:rPr lang="en" altLang="ko-KR" dirty="0" err="1"/>
              <a:t>간단한</a:t>
            </a:r>
            <a:r>
              <a:rPr lang="en" altLang="ko-KR" dirty="0"/>
              <a:t> </a:t>
            </a:r>
            <a:r>
              <a:rPr lang="en" altLang="ko-KR" dirty="0" err="1"/>
              <a:t>XOR도</a:t>
            </a:r>
            <a:r>
              <a:rPr lang="en" altLang="ko-KR" dirty="0"/>
              <a:t> </a:t>
            </a:r>
            <a:r>
              <a:rPr lang="en" altLang="ko-KR" dirty="0" err="1"/>
              <a:t>못한다</a:t>
            </a:r>
            <a:r>
              <a:rPr lang="en" altLang="ko-KR" dirty="0"/>
              <a:t>.</a:t>
            </a: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endParaRPr lang="en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 err="1"/>
              <a:t>선형분리가</a:t>
            </a:r>
            <a:r>
              <a:rPr lang="en" altLang="ko-KR" dirty="0"/>
              <a:t> </a:t>
            </a:r>
            <a:r>
              <a:rPr lang="en" altLang="ko-KR" dirty="0" err="1"/>
              <a:t>불가능한</a:t>
            </a:r>
            <a:r>
              <a:rPr lang="en" altLang="ko-KR" dirty="0"/>
              <a:t> </a:t>
            </a:r>
            <a:r>
              <a:rPr lang="en" altLang="ko-KR" dirty="0" err="1"/>
              <a:t>것은</a:t>
            </a:r>
            <a:r>
              <a:rPr lang="en" altLang="ko-KR" dirty="0"/>
              <a:t> </a:t>
            </a:r>
            <a:r>
              <a:rPr lang="en" altLang="ko-KR" dirty="0" err="1"/>
              <a:t>풀지</a:t>
            </a:r>
            <a:r>
              <a:rPr lang="en" altLang="ko-KR" dirty="0"/>
              <a:t> </a:t>
            </a:r>
            <a:r>
              <a:rPr lang="en" altLang="ko-KR" dirty="0" err="1"/>
              <a:t>못한다</a:t>
            </a:r>
            <a:r>
              <a:rPr lang="en" altLang="ko-KR" dirty="0"/>
              <a:t>.</a:t>
            </a:r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 err="1"/>
              <a:t>XOR는</a:t>
            </a:r>
            <a:r>
              <a:rPr lang="en" altLang="ko-KR" dirty="0"/>
              <a:t> </a:t>
            </a:r>
            <a:r>
              <a:rPr lang="en" altLang="ko-KR" dirty="0" err="1"/>
              <a:t>선형분리로</a:t>
            </a:r>
            <a:r>
              <a:rPr lang="en" altLang="ko-KR" dirty="0"/>
              <a:t> </a:t>
            </a:r>
            <a:r>
              <a:rPr lang="en" altLang="ko-KR" dirty="0" err="1"/>
              <a:t>풀지</a:t>
            </a:r>
            <a:r>
              <a:rPr lang="en" altLang="ko-KR" dirty="0"/>
              <a:t> </a:t>
            </a:r>
            <a:r>
              <a:rPr lang="en" altLang="ko-KR" dirty="0" err="1"/>
              <a:t>못하는</a:t>
            </a:r>
            <a:r>
              <a:rPr lang="en" altLang="ko-KR" dirty="0"/>
              <a:t> </a:t>
            </a:r>
            <a:r>
              <a:rPr lang="en" altLang="ko-KR" dirty="0" err="1"/>
              <a:t>문제이다</a:t>
            </a:r>
            <a:r>
              <a:rPr lang="en" altLang="ko-KR" dirty="0"/>
              <a:t>.</a:t>
            </a:r>
          </a:p>
          <a:p>
            <a:pPr marL="0" indent="0">
              <a:buNone/>
            </a:pP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퍼셉트론의 한계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Shape 7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14953" y="3845430"/>
            <a:ext cx="6112649" cy="209967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714"/>
          <p:cNvSpPr txBox="1"/>
          <p:nvPr/>
        </p:nvSpPr>
        <p:spPr>
          <a:xfrm>
            <a:off x="6233487" y="6032891"/>
            <a:ext cx="26190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"/>
              <a:t>http://programmermagazine.github.io/201404/book/pmag.html</a:t>
            </a:r>
          </a:p>
        </p:txBody>
      </p:sp>
    </p:spTree>
    <p:extLst>
      <p:ext uri="{BB962C8B-B14F-4D97-AF65-F5344CB8AC3E}">
        <p14:creationId xmlns:p14="http://schemas.microsoft.com/office/powerpoint/2010/main" val="2013212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선형 분리 여부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Shape 7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416102" y="2476582"/>
            <a:ext cx="5551525" cy="249342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714"/>
          <p:cNvSpPr txBox="1"/>
          <p:nvPr/>
        </p:nvSpPr>
        <p:spPr>
          <a:xfrm>
            <a:off x="6233487" y="6032891"/>
            <a:ext cx="26190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/>
              <a:t>http://</a:t>
            </a:r>
            <a:r>
              <a:rPr lang="en" sz="600" err="1"/>
              <a:t>sebastianraschka.com</a:t>
            </a:r>
            <a:r>
              <a:rPr lang="en" sz="600"/>
              <a:t>/Articles/2014_naive_bayes_1.html</a:t>
            </a:r>
          </a:p>
        </p:txBody>
      </p:sp>
    </p:spTree>
    <p:extLst>
      <p:ext uri="{BB962C8B-B14F-4D97-AF65-F5344CB8AC3E}">
        <p14:creationId xmlns:p14="http://schemas.microsoft.com/office/powerpoint/2010/main" val="301960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입력 차원을 늘린다</a:t>
            </a:r>
            <a:r>
              <a:rPr kumimoji="1" lang="en-US" altLang="ko-KR"/>
              <a:t>.(</a:t>
            </a:r>
            <a:r>
              <a:rPr kumimoji="1" lang="ko-KR" altLang="en-US"/>
              <a:t>사과 예</a:t>
            </a:r>
            <a:r>
              <a:rPr kumimoji="1" lang="en-US" altLang="ko-KR"/>
              <a:t>)</a:t>
            </a:r>
          </a:p>
          <a:p>
            <a:endParaRPr kumimoji="1" lang="en-US" altLang="ko-KR"/>
          </a:p>
          <a:p>
            <a:r>
              <a:rPr kumimoji="1" lang="ko-KR" altLang="en-US"/>
              <a:t>입력을 비선형 변환하여 선형분리 가능하도록 한다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  <a:p>
            <a:endParaRPr kumimoji="1" lang="en-US" altLang="ko-KR"/>
          </a:p>
          <a:p>
            <a:endParaRPr kumimoji="1" lang="en-US" altLang="ko-KR"/>
          </a:p>
          <a:p>
            <a:endParaRPr kumimoji="1" lang="en-US" altLang="ko-KR"/>
          </a:p>
          <a:p>
            <a:endParaRPr kumimoji="1" lang="en-US" altLang="ko-KR"/>
          </a:p>
          <a:p>
            <a:r>
              <a:rPr kumimoji="1" lang="ko-KR" altLang="en-US"/>
              <a:t>혹은 </a:t>
            </a:r>
            <a:r>
              <a:rPr kumimoji="1" lang="en-US" altLang="ko-KR"/>
              <a:t>MLP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선형 분리 불가 문제의 해결법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Shape 7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62289" y="3344851"/>
            <a:ext cx="3828909" cy="1571277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714"/>
          <p:cNvSpPr txBox="1"/>
          <p:nvPr/>
        </p:nvSpPr>
        <p:spPr>
          <a:xfrm>
            <a:off x="6233487" y="6032891"/>
            <a:ext cx="26190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/>
              <a:t>http://</a:t>
            </a:r>
            <a:r>
              <a:rPr lang="en" sz="600" err="1"/>
              <a:t>colah.github.io</a:t>
            </a:r>
            <a:r>
              <a:rPr lang="en" sz="600"/>
              <a:t>/posts/2014-03-NN-Manifolds-Topology/</a:t>
            </a:r>
          </a:p>
        </p:txBody>
      </p:sp>
    </p:spTree>
    <p:extLst>
      <p:ext uri="{BB962C8B-B14F-4D97-AF65-F5344CB8AC3E}">
        <p14:creationId xmlns:p14="http://schemas.microsoft.com/office/powerpoint/2010/main" val="543895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 dirty="0"/>
              <a:t>입력과 출력 사이에 층이 더 있다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개별 </a:t>
            </a:r>
            <a:r>
              <a:rPr kumimoji="1" lang="en-US" altLang="ko-KR" dirty="0"/>
              <a:t>perceptron</a:t>
            </a:r>
            <a:r>
              <a:rPr kumimoji="1" lang="ko-KR" altLang="en-US" dirty="0"/>
              <a:t>의 결과를 다음 층의 입력으로 사용하고 결과적으로 선형 분리의 제약을 극복한다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MLP(Multi Layer Perceptron)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Shape 73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742151" y="3615574"/>
            <a:ext cx="4305325" cy="261455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736"/>
          <p:cNvSpPr txBox="1"/>
          <p:nvPr/>
        </p:nvSpPr>
        <p:spPr>
          <a:xfrm>
            <a:off x="6126593" y="5896528"/>
            <a:ext cx="26190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"/>
              <a:t>http://</a:t>
            </a:r>
            <a:r>
              <a:rPr lang="en" sz="600" err="1"/>
              <a:t>docs.opencv.org</a:t>
            </a:r>
            <a:r>
              <a:rPr lang="en" sz="600"/>
              <a:t>/2.4/modules/ml/doc/</a:t>
            </a:r>
            <a:r>
              <a:rPr lang="en" sz="600" err="1"/>
              <a:t>neural_networks.html</a:t>
            </a:r>
            <a:endParaRPr lang="en" sz="600"/>
          </a:p>
        </p:txBody>
      </p:sp>
    </p:spTree>
    <p:extLst>
      <p:ext uri="{BB962C8B-B14F-4D97-AF65-F5344CB8AC3E}">
        <p14:creationId xmlns:p14="http://schemas.microsoft.com/office/powerpoint/2010/main" val="1567182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ko-KR"/>
              <a:t>1</a:t>
            </a:r>
            <a:r>
              <a:rPr kumimoji="1" lang="ko-KR" altLang="en-US"/>
              <a:t>개의 퍼셉트론은 </a:t>
            </a:r>
            <a:r>
              <a:rPr kumimoji="1" lang="en-US" altLang="ko-KR"/>
              <a:t>1</a:t>
            </a:r>
            <a:r>
              <a:rPr kumimoji="1" lang="ko-KR" altLang="en-US"/>
              <a:t>개의 선형 분리를 할 수 있다</a:t>
            </a:r>
            <a:r>
              <a:rPr kumimoji="1" lang="en-US" altLang="ko-KR"/>
              <a:t>.</a:t>
            </a:r>
          </a:p>
          <a:p>
            <a:pPr marL="0" indent="0">
              <a:buNone/>
            </a:pPr>
            <a:endParaRPr kumimoji="1" lang="en-US" altLang="ko-KR"/>
          </a:p>
          <a:p>
            <a:pPr marL="0" indent="0">
              <a:buNone/>
            </a:pPr>
            <a:r>
              <a:rPr kumimoji="1" lang="ko-KR" altLang="en-US"/>
              <a:t>퍼셉트론의 결과를 다른 퍼셉트론의 입력으로 하면 여러개의 선으로 분리를 할 수 있다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퍼셉트론의 능력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Shape 74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06474" y="3609997"/>
            <a:ext cx="5879433" cy="315806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745"/>
          <p:cNvSpPr txBox="1"/>
          <p:nvPr/>
        </p:nvSpPr>
        <p:spPr>
          <a:xfrm>
            <a:off x="6525000" y="6120678"/>
            <a:ext cx="26190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"/>
              <a:t>https://</a:t>
            </a:r>
            <a:r>
              <a:rPr lang="en" sz="600" err="1"/>
              <a:t>www.wikipendium.no</a:t>
            </a:r>
            <a:r>
              <a:rPr lang="en" sz="600"/>
              <a:t>/TDT4137_Cognitive_Architectures</a:t>
            </a:r>
          </a:p>
        </p:txBody>
      </p:sp>
    </p:spTree>
    <p:extLst>
      <p:ext uri="{BB962C8B-B14F-4D97-AF65-F5344CB8AC3E}">
        <p14:creationId xmlns:p14="http://schemas.microsoft.com/office/powerpoint/2010/main" val="756607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 </a:t>
            </a:r>
            <a:r>
              <a:rPr kumimoji="1" lang="ko-KR" altLang="en-US" dirty="0"/>
              <a:t>온라인 시뮬레이션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Shape 627"/>
          <p:cNvSpPr txBox="1"/>
          <p:nvPr/>
        </p:nvSpPr>
        <p:spPr>
          <a:xfrm>
            <a:off x="2930214" y="5995272"/>
            <a:ext cx="3549300" cy="32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" sz="1200" u="sng" dirty="0">
                <a:solidFill>
                  <a:schemeClr val="hlink"/>
                </a:solidFill>
                <a:hlinkClick r:id="rId2"/>
              </a:rPr>
              <a:t>http://playground.tensorflow.org</a:t>
            </a:r>
            <a:endParaRPr lang="en" sz="1200" u="sng" dirty="0">
              <a:solidFill>
                <a:schemeClr val="hlink"/>
              </a:solidFill>
              <a:hlinkClick r:id="rId3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8281" y="1987023"/>
            <a:ext cx="7059305" cy="4008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418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/>
              <a:t>이미지를 구성하는 </a:t>
            </a:r>
            <a:r>
              <a:rPr kumimoji="1" lang="en-US" altLang="ko-KR"/>
              <a:t>pixel</a:t>
            </a:r>
            <a:r>
              <a:rPr kumimoji="1" lang="ko-KR" altLang="en-US"/>
              <a:t>의 각 값으로 구성된 입력벡터를 </a:t>
            </a:r>
            <a:r>
              <a:rPr kumimoji="1" lang="en-US" altLang="ko-KR"/>
              <a:t>NN</a:t>
            </a:r>
            <a:r>
              <a:rPr kumimoji="1" lang="ko-KR" altLang="en-US"/>
              <a:t>의 입력으로 한다</a:t>
            </a:r>
            <a:r>
              <a:rPr kumimoji="1" lang="en-US" altLang="ko-KR"/>
              <a:t>.</a:t>
            </a:r>
          </a:p>
          <a:p>
            <a:pPr marL="0" indent="0">
              <a:buNone/>
            </a:pPr>
            <a:r>
              <a:rPr kumimoji="1" lang="ko-KR" altLang="en-US"/>
              <a:t>그리고 학습시 해당 출력 노드만 </a:t>
            </a:r>
            <a:r>
              <a:rPr kumimoji="1" lang="en-US" altLang="ko-KR"/>
              <a:t>1</a:t>
            </a:r>
            <a:r>
              <a:rPr kumimoji="1" lang="ko-KR" altLang="en-US"/>
              <a:t>로 하고</a:t>
            </a:r>
            <a:r>
              <a:rPr kumimoji="1" lang="en-US" altLang="ko-KR"/>
              <a:t>, </a:t>
            </a:r>
            <a:r>
              <a:rPr kumimoji="1" lang="ko-KR" altLang="en-US"/>
              <a:t>나머지는 </a:t>
            </a:r>
            <a:r>
              <a:rPr kumimoji="1" lang="en-US" altLang="ko-KR"/>
              <a:t>0</a:t>
            </a:r>
            <a:r>
              <a:rPr kumimoji="1" lang="ko-KR" altLang="en-US"/>
              <a:t>으로 학습</a:t>
            </a:r>
            <a:r>
              <a:rPr kumimoji="1" lang="en-US" altLang="ko-KR"/>
              <a:t>.</a:t>
            </a:r>
          </a:p>
          <a:p>
            <a:pPr marL="0" indent="0">
              <a:buNone/>
            </a:pPr>
            <a:r>
              <a:rPr kumimoji="1" lang="en-US" altLang="ko-KR"/>
              <a:t>test </a:t>
            </a:r>
            <a:r>
              <a:rPr kumimoji="1" lang="ko-KR" altLang="en-US"/>
              <a:t>시에는 출력 노드중 최대 값을 가진 것으로 인식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숫자 인식의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Shape 80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3600" y="4440762"/>
            <a:ext cx="4418400" cy="7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8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4660" y="3075554"/>
            <a:ext cx="4285740" cy="3515189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Shape 803"/>
          <p:cNvSpPr txBox="1"/>
          <p:nvPr/>
        </p:nvSpPr>
        <p:spPr>
          <a:xfrm>
            <a:off x="1136505" y="5973561"/>
            <a:ext cx="32139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"/>
              <a:t>https://</a:t>
            </a:r>
            <a:r>
              <a:rPr lang="en" sz="600" err="1"/>
              <a:t>medium.com</a:t>
            </a:r>
            <a:r>
              <a:rPr lang="en" sz="600"/>
              <a:t>/@</a:t>
            </a:r>
            <a:r>
              <a:rPr lang="en" sz="600" err="1"/>
              <a:t>ageitgey</a:t>
            </a:r>
            <a:r>
              <a:rPr lang="en" sz="600"/>
              <a:t>/machine-learning-is-fun-part-3-deep-learning-and-convolutional-neural-networks-f40359318721#.ylp7hd52a</a:t>
            </a:r>
          </a:p>
        </p:txBody>
      </p:sp>
      <p:sp>
        <p:nvSpPr>
          <p:cNvPr id="8" name="Shape 804"/>
          <p:cNvSpPr txBox="1"/>
          <p:nvPr/>
        </p:nvSpPr>
        <p:spPr>
          <a:xfrm>
            <a:off x="7187403" y="6454277"/>
            <a:ext cx="1935657" cy="17413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" dirty="0"/>
              <a:t>http://</a:t>
            </a:r>
            <a:r>
              <a:rPr lang="en" sz="600" dirty="0" err="1"/>
              <a:t>neuralnetworksanddeeplearning.com</a:t>
            </a:r>
            <a:r>
              <a:rPr lang="en" sz="600" dirty="0"/>
              <a:t>/chap1.html</a:t>
            </a:r>
          </a:p>
        </p:txBody>
      </p:sp>
    </p:spTree>
    <p:extLst>
      <p:ext uri="{BB962C8B-B14F-4D97-AF65-F5344CB8AC3E}">
        <p14:creationId xmlns:p14="http://schemas.microsoft.com/office/powerpoint/2010/main" val="585010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12526" y="307040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함수 근사화 능력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418972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ko-KR" sz="6000"/>
              <a:t>Universal Approximator</a:t>
            </a:r>
          </a:p>
          <a:p>
            <a:endParaRPr kumimoji="1" lang="en-US" altLang="ko-KR"/>
          </a:p>
          <a:p>
            <a:endParaRPr kumimoji="1" lang="en-US" altLang="ko-KR"/>
          </a:p>
          <a:p>
            <a:pPr marL="0" indent="0">
              <a:buNone/>
            </a:pPr>
            <a:r>
              <a:rPr kumimoji="1" lang="ko-KR" altLang="en-US"/>
              <a:t>어떠한 함수도 근사화 할 수 있다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DNN</a:t>
            </a:r>
            <a:r>
              <a:rPr kumimoji="1" lang="ko-KR" altLang="en-US"/>
              <a:t>의 능력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99818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/>
              <a:t>하드 코딩한 기준 마저 스스로 찾아내게 하고 싶다</a:t>
            </a:r>
            <a:r>
              <a:rPr kumimoji="1" lang="en-US" altLang="ko-KR" dirty="0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사과 익은 거 분류하기 </a:t>
            </a:r>
            <a:r>
              <a:rPr kumimoji="1" lang="en-US" altLang="ko-KR" dirty="0"/>
              <a:t>-</a:t>
            </a:r>
            <a:r>
              <a:rPr kumimoji="1" lang="ko-KR" altLang="en-US"/>
              <a:t> 로봇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6036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DNN</a:t>
            </a:r>
            <a:r>
              <a:rPr kumimoji="1" lang="ko-KR" altLang="en-US"/>
              <a:t>은 임의의 함수를 근사화 할 수 있다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함수의 내부를 모르더라도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입력과 출력 데이터로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DNN</a:t>
            </a:r>
            <a:r>
              <a:rPr kumimoji="1" lang="ko-KR" altLang="en-US"/>
              <a:t>의 함수 근사화 능력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35977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함수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841424" y="35764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출력</a:t>
            </a:r>
            <a:endParaRPr sz="2400" b="1"/>
          </a:p>
        </p:txBody>
      </p:sp>
      <p:sp>
        <p:nvSpPr>
          <p:cNvPr id="10" name="Google Shape;154;p24"/>
          <p:cNvSpPr txBox="1"/>
          <p:nvPr/>
        </p:nvSpPr>
        <p:spPr>
          <a:xfrm>
            <a:off x="1066774" y="3576447"/>
            <a:ext cx="11790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입력</a:t>
            </a:r>
            <a:endParaRPr sz="2400" b="1"/>
          </a:p>
        </p:txBody>
      </p:sp>
    </p:spTree>
    <p:extLst>
      <p:ext uri="{BB962C8B-B14F-4D97-AF65-F5344CB8AC3E}">
        <p14:creationId xmlns:p14="http://schemas.microsoft.com/office/powerpoint/2010/main" val="1642340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808724" y="3649603"/>
            <a:ext cx="1260585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/>
              <a:t>0(</a:t>
            </a:r>
            <a:r>
              <a:rPr lang="ko-KR" altLang="en-US" b="1"/>
              <a:t>고양이</a:t>
            </a:r>
            <a:r>
              <a:rPr lang="en-US" altLang="ko-KR" b="1"/>
              <a:t>)</a:t>
            </a:r>
            <a:endParaRPr b="1"/>
          </a:p>
        </p:txBody>
      </p:sp>
      <p:pic>
        <p:nvPicPr>
          <p:cNvPr id="11" name="Google Shape;163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4899" y="3031097"/>
            <a:ext cx="1691575" cy="16915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05065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808724" y="3649603"/>
            <a:ext cx="1260585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/>
              <a:t>1(</a:t>
            </a:r>
            <a:r>
              <a:rPr lang="ko-KR" altLang="en-US" b="1"/>
              <a:t>강아지</a:t>
            </a:r>
            <a:r>
              <a:rPr lang="en-US" altLang="ko-KR" b="1"/>
              <a:t>)</a:t>
            </a:r>
            <a:endParaRPr b="1"/>
          </a:p>
        </p:txBody>
      </p:sp>
      <p:pic>
        <p:nvPicPr>
          <p:cNvPr id="10" name="Google Shape;176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7075" y="3133935"/>
            <a:ext cx="1485924" cy="14859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12121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808724" y="3649603"/>
            <a:ext cx="1260585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/>
              <a:t>0(</a:t>
            </a:r>
            <a:r>
              <a:rPr lang="ko-KR" altLang="en-US" b="1"/>
              <a:t>고양이</a:t>
            </a:r>
            <a:r>
              <a:rPr lang="en-US" altLang="ko-KR" b="1"/>
              <a:t>)</a:t>
            </a:r>
            <a:endParaRPr b="1"/>
          </a:p>
        </p:txBody>
      </p:sp>
      <p:pic>
        <p:nvPicPr>
          <p:cNvPr id="10" name="Google Shape;187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1948" y="3188660"/>
            <a:ext cx="1630000" cy="13764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77162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808724" y="3649603"/>
            <a:ext cx="1260585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altLang="ko-KR" b="1"/>
              <a:t>1(</a:t>
            </a:r>
            <a:r>
              <a:rPr lang="ko-KR" altLang="en-US" b="1"/>
              <a:t>강아지</a:t>
            </a:r>
            <a:r>
              <a:rPr lang="en-US" altLang="ko-KR" b="1"/>
              <a:t>)</a:t>
            </a:r>
            <a:endParaRPr lang="ko-KR" altLang="en-US" b="1"/>
          </a:p>
        </p:txBody>
      </p:sp>
      <p:pic>
        <p:nvPicPr>
          <p:cNvPr id="10" name="Google Shape;198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1112" y="3225988"/>
            <a:ext cx="1754100" cy="130179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64993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735899" y="3576435"/>
            <a:ext cx="1260585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800" b="1"/>
              <a:t>?</a:t>
            </a:r>
            <a:endParaRPr sz="2800" b="1"/>
          </a:p>
        </p:txBody>
      </p:sp>
      <p:pic>
        <p:nvPicPr>
          <p:cNvPr id="10" name="Google Shape;209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3286" y="3256572"/>
            <a:ext cx="1860938" cy="1240625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210;p29"/>
          <p:cNvSpPr txBox="1">
            <a:spLocks/>
          </p:cNvSpPr>
          <p:nvPr/>
        </p:nvSpPr>
        <p:spPr>
          <a:xfrm>
            <a:off x="895350" y="5248181"/>
            <a:ext cx="7620000" cy="5190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</a:pPr>
            <a:r>
              <a:rPr lang="ko" altLang="en-US" sz="2000"/>
              <a:t>처음 보는 입력이라도 출력을 낸다</a:t>
            </a:r>
            <a:r>
              <a:rPr lang="en-US" altLang="ko" sz="2000"/>
              <a:t>. </a:t>
            </a:r>
            <a:r>
              <a:rPr lang="ko" altLang="en-US" sz="2000"/>
              <a:t>의미 있는</a:t>
            </a:r>
            <a:r>
              <a:rPr lang="en-US" altLang="ko" sz="2000"/>
              <a:t>.</a:t>
            </a:r>
            <a:endParaRPr lang="ko" altLang="en-US" sz="2000"/>
          </a:p>
        </p:txBody>
      </p:sp>
    </p:spTree>
    <p:extLst>
      <p:ext uri="{BB962C8B-B14F-4D97-AF65-F5344CB8AC3E}">
        <p14:creationId xmlns:p14="http://schemas.microsoft.com/office/powerpoint/2010/main" val="1052491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고양이</a:t>
            </a:r>
            <a:r>
              <a:rPr kumimoji="1" lang="en-US" altLang="ko-KR"/>
              <a:t>,</a:t>
            </a:r>
            <a:r>
              <a:rPr kumimoji="1" lang="ko-KR" altLang="en-US"/>
              <a:t> 강아지 구분 함수</a:t>
            </a:r>
            <a:endParaRPr kumimoji="1" lang="en-US" altLang="ko-KR"/>
          </a:p>
          <a:p>
            <a:r>
              <a:rPr kumimoji="1" lang="ko-KR" altLang="en-US"/>
              <a:t>어떻게 구분하는 지 정의하지 않았다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정의하기는 힘들어도</a:t>
            </a:r>
            <a:r>
              <a:rPr kumimoji="1" lang="en-US" altLang="ko-KR"/>
              <a:t>,</a:t>
            </a:r>
            <a:r>
              <a:rPr kumimoji="1" lang="ko-KR" altLang="en-US"/>
              <a:t> 그 함수는 존재한다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단순한 입출력 쌍 데이터로 그 함수를 근사화 하였다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함수를 근사화 한 것이다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0209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단순히 입출력 쌍을 반복하여 학습시킨다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하지만 로직을 찾아내기 어려운 문제에는 아주 효과적이다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얼굴 인식</a:t>
            </a:r>
            <a:r>
              <a:rPr kumimoji="1" lang="en-US" altLang="ko-KR"/>
              <a:t>,</a:t>
            </a:r>
            <a:r>
              <a:rPr kumimoji="1" lang="ko-KR" altLang="en-US"/>
              <a:t> 물체 인식 같은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단순</a:t>
            </a:r>
            <a:r>
              <a:rPr kumimoji="1" lang="en-US" altLang="ko-KR"/>
              <a:t>,</a:t>
            </a:r>
            <a:r>
              <a:rPr kumimoji="1" lang="ko-KR" altLang="en-US"/>
              <a:t> 하지만 강력한 방법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8704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함수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735899" y="3576435"/>
            <a:ext cx="1260585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b="1"/>
              <a:t>고양이</a:t>
            </a:r>
            <a:endParaRPr sz="2800" b="1"/>
          </a:p>
        </p:txBody>
      </p:sp>
      <p:pic>
        <p:nvPicPr>
          <p:cNvPr id="10" name="Google Shape;209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3286" y="3256572"/>
            <a:ext cx="1860938" cy="12406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41643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사과 기준 찾기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5" name="Shape 140"/>
          <p:cNvCxnSpPr/>
          <p:nvPr/>
        </p:nvCxnSpPr>
        <p:spPr>
          <a:xfrm rot="10800000" flipH="1">
            <a:off x="1707403" y="5582868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141"/>
          <p:cNvSpPr txBox="1"/>
          <p:nvPr/>
        </p:nvSpPr>
        <p:spPr>
          <a:xfrm>
            <a:off x="6844503" y="555184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err="1"/>
              <a:t>크다</a:t>
            </a:r>
            <a:endParaRPr lang="en" dirty="0"/>
          </a:p>
        </p:txBody>
      </p:sp>
      <p:sp>
        <p:nvSpPr>
          <p:cNvPr id="7" name="Shape 142"/>
          <p:cNvSpPr txBox="1"/>
          <p:nvPr/>
        </p:nvSpPr>
        <p:spPr>
          <a:xfrm>
            <a:off x="1588178" y="5591718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작다</a:t>
            </a:r>
          </a:p>
        </p:txBody>
      </p:sp>
      <p:sp>
        <p:nvSpPr>
          <p:cNvPr id="8" name="Shape 143"/>
          <p:cNvSpPr/>
          <p:nvPr/>
        </p:nvSpPr>
        <p:spPr>
          <a:xfrm>
            <a:off x="6137278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9" name="Shape 144"/>
          <p:cNvGrpSpPr/>
          <p:nvPr/>
        </p:nvGrpSpPr>
        <p:grpSpPr>
          <a:xfrm>
            <a:off x="3304240" y="3929243"/>
            <a:ext cx="747300" cy="1662475"/>
            <a:chOff x="3194512" y="2813675"/>
            <a:chExt cx="747300" cy="1662475"/>
          </a:xfrm>
        </p:grpSpPr>
        <p:cxnSp>
          <p:nvCxnSpPr>
            <p:cNvPr id="10" name="Shape 145"/>
            <p:cNvCxnSpPr/>
            <p:nvPr/>
          </p:nvCxnSpPr>
          <p:spPr>
            <a:xfrm flipH="1">
              <a:off x="3565612" y="3253350"/>
              <a:ext cx="5100" cy="1222800"/>
            </a:xfrm>
            <a:prstGeom prst="straightConnector1">
              <a:avLst/>
            </a:pr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11" name="Shape 146"/>
            <p:cNvSpPr txBox="1"/>
            <p:nvPr/>
          </p:nvSpPr>
          <p:spPr>
            <a:xfrm>
              <a:off x="3194512" y="2813675"/>
              <a:ext cx="747300" cy="353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/>
                <a:t>기준</a:t>
              </a:r>
            </a:p>
          </p:txBody>
        </p:sp>
      </p:grpSp>
      <p:sp>
        <p:nvSpPr>
          <p:cNvPr id="12" name="Shape 147"/>
          <p:cNvSpPr txBox="1"/>
          <p:nvPr/>
        </p:nvSpPr>
        <p:spPr>
          <a:xfrm>
            <a:off x="5875602" y="4583630"/>
            <a:ext cx="103726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익은거</a:t>
            </a:r>
          </a:p>
        </p:txBody>
      </p:sp>
    </p:spTree>
    <p:extLst>
      <p:ext uri="{BB962C8B-B14F-4D97-AF65-F5344CB8AC3E}">
        <p14:creationId xmlns:p14="http://schemas.microsoft.com/office/powerpoint/2010/main" val="1231283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함수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735899" y="3677709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/>
              <a:t>“</a:t>
            </a:r>
            <a:r>
              <a:rPr lang="ko-KR" altLang="en-US" b="1"/>
              <a:t>안녕하세요</a:t>
            </a:r>
            <a:r>
              <a:rPr lang="en-US" altLang="ko-KR" b="1"/>
              <a:t>”</a:t>
            </a:r>
            <a:endParaRPr b="1"/>
          </a:p>
        </p:txBody>
      </p:sp>
      <p:pic>
        <p:nvPicPr>
          <p:cNvPr id="10" name="Google Shape;244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0912" y="3311722"/>
            <a:ext cx="1860900" cy="113032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245;p33"/>
          <p:cNvSpPr txBox="1"/>
          <p:nvPr/>
        </p:nvSpPr>
        <p:spPr>
          <a:xfrm>
            <a:off x="793762" y="4505936"/>
            <a:ext cx="9552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음파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791530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함수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735899" y="3677709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/>
              <a:t>정상</a:t>
            </a:r>
            <a:r>
              <a:rPr lang="en-US" altLang="ko-KR" b="1"/>
              <a:t>/</a:t>
            </a:r>
            <a:r>
              <a:rPr lang="ko-KR" altLang="en-US" b="1"/>
              <a:t>비정상</a:t>
            </a:r>
            <a:endParaRPr b="1"/>
          </a:p>
        </p:txBody>
      </p:sp>
      <p:sp>
        <p:nvSpPr>
          <p:cNvPr id="11" name="Google Shape;245;p33"/>
          <p:cNvSpPr txBox="1"/>
          <p:nvPr/>
        </p:nvSpPr>
        <p:spPr>
          <a:xfrm>
            <a:off x="793762" y="4505936"/>
            <a:ext cx="9552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/>
              <a:t>시스템 데이터</a:t>
            </a:r>
            <a:endParaRPr/>
          </a:p>
        </p:txBody>
      </p:sp>
      <p:pic>
        <p:nvPicPr>
          <p:cNvPr id="12" name="Google Shape;257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5585" y="3397322"/>
            <a:ext cx="1941625" cy="9591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8747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함수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735899" y="3677709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/>
              <a:t>다음 수</a:t>
            </a:r>
            <a:endParaRPr b="1"/>
          </a:p>
        </p:txBody>
      </p:sp>
      <p:pic>
        <p:nvPicPr>
          <p:cNvPr id="13" name="Google Shape;268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5451" y="3133935"/>
            <a:ext cx="1946523" cy="14859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68559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함수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735899" y="3677709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/>
              <a:t>“</a:t>
            </a:r>
            <a:r>
              <a:rPr lang="ko-KR" altLang="en-US" b="1"/>
              <a:t>안녕하세요</a:t>
            </a:r>
            <a:r>
              <a:rPr lang="en-US" altLang="ko-KR" b="1"/>
              <a:t>”</a:t>
            </a:r>
            <a:endParaRPr b="1"/>
          </a:p>
        </p:txBody>
      </p:sp>
      <p:sp>
        <p:nvSpPr>
          <p:cNvPr id="11" name="Google Shape;245;p33"/>
          <p:cNvSpPr txBox="1"/>
          <p:nvPr/>
        </p:nvSpPr>
        <p:spPr>
          <a:xfrm>
            <a:off x="1040775" y="4180497"/>
            <a:ext cx="9552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/>
              <a:t>영어</a:t>
            </a:r>
            <a:endParaRPr/>
          </a:p>
        </p:txBody>
      </p:sp>
      <p:sp>
        <p:nvSpPr>
          <p:cNvPr id="12" name="Google Shape;245;p33"/>
          <p:cNvSpPr txBox="1"/>
          <p:nvPr/>
        </p:nvSpPr>
        <p:spPr>
          <a:xfrm>
            <a:off x="7148024" y="4116609"/>
            <a:ext cx="9552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/>
              <a:t>한국어</a:t>
            </a:r>
            <a:endParaRPr/>
          </a:p>
        </p:txBody>
      </p:sp>
      <p:sp>
        <p:nvSpPr>
          <p:cNvPr id="13" name="Google Shape;153;p24"/>
          <p:cNvSpPr txBox="1"/>
          <p:nvPr/>
        </p:nvSpPr>
        <p:spPr>
          <a:xfrm>
            <a:off x="628650" y="3677709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/>
              <a:t>“hello”</a:t>
            </a:r>
            <a:endParaRPr b="1"/>
          </a:p>
        </p:txBody>
      </p:sp>
    </p:spTree>
    <p:extLst>
      <p:ext uri="{BB962C8B-B14F-4D97-AF65-F5344CB8AC3E}">
        <p14:creationId xmlns:p14="http://schemas.microsoft.com/office/powerpoint/2010/main" val="264529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함수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735899" y="3677709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/>
              <a:t>x*x</a:t>
            </a:r>
            <a:endParaRPr b="1"/>
          </a:p>
        </p:txBody>
      </p:sp>
      <p:sp>
        <p:nvSpPr>
          <p:cNvPr id="13" name="Google Shape;153;p24"/>
          <p:cNvSpPr txBox="1"/>
          <p:nvPr/>
        </p:nvSpPr>
        <p:spPr>
          <a:xfrm>
            <a:off x="628650" y="3677709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x</a:t>
            </a:r>
            <a:endParaRPr b="1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4772" y="4200212"/>
            <a:ext cx="1242968" cy="839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76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함수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735899" y="3677709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/>
              <a:t>0 ~ 9</a:t>
            </a:r>
            <a:endParaRPr b="1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5609" y="2718155"/>
            <a:ext cx="927945" cy="2520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918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ko-KR"/>
              <a:t>DNN</a:t>
            </a:r>
            <a:r>
              <a:rPr kumimoji="1" lang="ko-KR" altLang="en-US"/>
              <a:t>은 함수 근사화 능력이 있다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입출력 쌍을반복적으로 제공하여 내부를 업데이트 한다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충분한 입출력 데이터와 컴퓨팅 파워를 필요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  <a:p>
            <a:r>
              <a:rPr kumimoji="1" lang="en-US" altLang="ko-KR"/>
              <a:t>DNN</a:t>
            </a:r>
            <a:r>
              <a:rPr kumimoji="1" lang="ko-KR" altLang="en-US"/>
              <a:t>으로 특정 함수 근사화하는 것을 딥러닝이라 한다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딥러닝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24292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503112" y="3127339"/>
            <a:ext cx="8352464" cy="1623736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인공지능</a:t>
            </a:r>
            <a:r>
              <a:rPr lang="en-US" altLang="ko-KR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,</a:t>
            </a: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 머신러닝</a:t>
            </a:r>
            <a:r>
              <a:rPr lang="en-US" altLang="ko-KR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,</a:t>
            </a: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 딥러닝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711905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사람이 아닌 기계가 알아서 하면 인공지능이다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  <a:p>
            <a:r>
              <a:rPr kumimoji="1" lang="ko-KR" altLang="en-US"/>
              <a:t>전문가의 지식을 기반으로 하거나</a:t>
            </a:r>
            <a:r>
              <a:rPr kumimoji="1" lang="en-US" altLang="ko-KR"/>
              <a:t>(</a:t>
            </a:r>
            <a:r>
              <a:rPr kumimoji="1" lang="ko-KR" altLang="en-US"/>
              <a:t>전문가 시스템</a:t>
            </a:r>
            <a:r>
              <a:rPr kumimoji="1" lang="en-US" altLang="ko-KR"/>
              <a:t>)</a:t>
            </a:r>
          </a:p>
          <a:p>
            <a:r>
              <a:rPr kumimoji="1" lang="ko-KR" altLang="en-US"/>
              <a:t>혹은 데이터를 기반으로 하거나</a:t>
            </a:r>
            <a:r>
              <a:rPr kumimoji="1" lang="en-US" altLang="ko-KR"/>
              <a:t>(</a:t>
            </a:r>
            <a:r>
              <a:rPr kumimoji="1" lang="ko-KR" altLang="en-US"/>
              <a:t>머신러닝</a:t>
            </a:r>
            <a:r>
              <a:rPr kumimoji="1" lang="en-US" altLang="ko-KR"/>
              <a:t>)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 </a:t>
            </a:r>
            <a:r>
              <a:rPr kumimoji="1" lang="ko-KR" altLang="en-US"/>
              <a:t>인공지능</a:t>
            </a:r>
            <a:r>
              <a:rPr kumimoji="1" lang="en-US" altLang="ko-KR"/>
              <a:t>(AI; Artificial Intelligence)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78249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인공지능의 한 분야</a:t>
            </a:r>
            <a:endParaRPr kumimoji="1" lang="en-US" altLang="ko-KR"/>
          </a:p>
          <a:p>
            <a:r>
              <a:rPr kumimoji="1" lang="ko-KR" altLang="en-US"/>
              <a:t>데이터에서 가치를 찾아내는 것</a:t>
            </a:r>
            <a:endParaRPr kumimoji="1" lang="en-US" altLang="ko-KR"/>
          </a:p>
          <a:p>
            <a:r>
              <a:rPr kumimoji="1" lang="ko-KR" altLang="en-US"/>
              <a:t>아주 다양한 방법이 있다</a:t>
            </a:r>
            <a:r>
              <a:rPr kumimoji="1" lang="en-US" altLang="ko-KR"/>
              <a:t>.</a:t>
            </a:r>
          </a:p>
          <a:p>
            <a:pPr lvl="1"/>
            <a:r>
              <a:rPr kumimoji="1" lang="en-US" altLang="ko-KR"/>
              <a:t>SVM, </a:t>
            </a:r>
            <a:r>
              <a:rPr kumimoji="1" lang="ko-KR" altLang="en-US"/>
              <a:t>의사결정트리</a:t>
            </a:r>
            <a:r>
              <a:rPr kumimoji="1" lang="en-US" altLang="ko-KR"/>
              <a:t>,</a:t>
            </a:r>
            <a:r>
              <a:rPr kumimoji="1" lang="ko-KR" altLang="en-US"/>
              <a:t> </a:t>
            </a:r>
            <a:r>
              <a:rPr kumimoji="1" lang="en-US" altLang="ko-KR"/>
              <a:t>Random Forest, Bayesian, K-Means Clustering, K-NN, Neural Network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머신러닝</a:t>
            </a:r>
            <a:r>
              <a:rPr kumimoji="1" lang="en-US" altLang="ko-KR"/>
              <a:t>(ML; Machine Learning)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93135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사과 기준 찾기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5" name="Shape 140"/>
          <p:cNvCxnSpPr/>
          <p:nvPr/>
        </p:nvCxnSpPr>
        <p:spPr>
          <a:xfrm rot="10800000" flipH="1">
            <a:off x="1707403" y="5582868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141"/>
          <p:cNvSpPr txBox="1"/>
          <p:nvPr/>
        </p:nvSpPr>
        <p:spPr>
          <a:xfrm>
            <a:off x="6844503" y="555184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크다</a:t>
            </a:r>
          </a:p>
        </p:txBody>
      </p:sp>
      <p:sp>
        <p:nvSpPr>
          <p:cNvPr id="7" name="Shape 142"/>
          <p:cNvSpPr txBox="1"/>
          <p:nvPr/>
        </p:nvSpPr>
        <p:spPr>
          <a:xfrm>
            <a:off x="1588178" y="5591718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작다</a:t>
            </a:r>
          </a:p>
        </p:txBody>
      </p:sp>
      <p:sp>
        <p:nvSpPr>
          <p:cNvPr id="8" name="Shape 143"/>
          <p:cNvSpPr/>
          <p:nvPr/>
        </p:nvSpPr>
        <p:spPr>
          <a:xfrm>
            <a:off x="6137278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9" name="Shape 144"/>
          <p:cNvGrpSpPr/>
          <p:nvPr/>
        </p:nvGrpSpPr>
        <p:grpSpPr>
          <a:xfrm>
            <a:off x="3304240" y="3929243"/>
            <a:ext cx="747300" cy="1662475"/>
            <a:chOff x="3194512" y="2813675"/>
            <a:chExt cx="747300" cy="1662475"/>
          </a:xfrm>
        </p:grpSpPr>
        <p:cxnSp>
          <p:nvCxnSpPr>
            <p:cNvPr id="10" name="Shape 145"/>
            <p:cNvCxnSpPr/>
            <p:nvPr/>
          </p:nvCxnSpPr>
          <p:spPr>
            <a:xfrm flipH="1">
              <a:off x="3565612" y="3253350"/>
              <a:ext cx="5100" cy="1222800"/>
            </a:xfrm>
            <a:prstGeom prst="straightConnector1">
              <a:avLst/>
            </a:pr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11" name="Shape 146"/>
            <p:cNvSpPr txBox="1"/>
            <p:nvPr/>
          </p:nvSpPr>
          <p:spPr>
            <a:xfrm>
              <a:off x="3194512" y="2813675"/>
              <a:ext cx="747300" cy="353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/>
                <a:t>기준</a:t>
              </a:r>
            </a:p>
          </p:txBody>
        </p:sp>
      </p:grpSp>
      <p:sp>
        <p:nvSpPr>
          <p:cNvPr id="13" name="Shape 143"/>
          <p:cNvSpPr/>
          <p:nvPr/>
        </p:nvSpPr>
        <p:spPr>
          <a:xfrm>
            <a:off x="2622832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" name="Shape 147"/>
          <p:cNvSpPr txBox="1"/>
          <p:nvPr/>
        </p:nvSpPr>
        <p:spPr>
          <a:xfrm>
            <a:off x="2093976" y="4583630"/>
            <a:ext cx="130444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ko-KR" altLang="en-US"/>
              <a:t>안 </a:t>
            </a:r>
            <a:r>
              <a:rPr lang="en" err="1"/>
              <a:t>익은거</a:t>
            </a:r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34320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신경망</a:t>
            </a:r>
            <a:r>
              <a:rPr kumimoji="1" lang="en-US" altLang="ko-KR"/>
              <a:t>(NN; Neural Network)</a:t>
            </a:r>
            <a:r>
              <a:rPr kumimoji="1" lang="ko-KR" altLang="en-US"/>
              <a:t>을 사용한 머신러닝 방법</a:t>
            </a:r>
            <a:endParaRPr kumimoji="1" lang="en-US" altLang="ko-KR"/>
          </a:p>
          <a:p>
            <a:r>
              <a:rPr kumimoji="1" lang="ko-KR" altLang="en-US"/>
              <a:t>신경망의 은닉층이 많아서</a:t>
            </a:r>
            <a:r>
              <a:rPr kumimoji="1" lang="en-US" altLang="ko-KR"/>
              <a:t>(deep) DNN(Deep NN)</a:t>
            </a:r>
            <a:r>
              <a:rPr kumimoji="1" lang="ko-KR" altLang="en-US"/>
              <a:t>이라 부른다</a:t>
            </a:r>
            <a:endParaRPr kumimoji="1" lang="en-US" altLang="ko-KR"/>
          </a:p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딥러닝</a:t>
            </a:r>
            <a:r>
              <a:rPr kumimoji="1" lang="en-US" altLang="ko-KR"/>
              <a:t>(DL; Deep Learning)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101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444888" y="3307794"/>
            <a:ext cx="4254224" cy="2262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69769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2012</a:t>
            </a:r>
            <a:r>
              <a:rPr kumimoji="1" lang="ko-KR" altLang="en-US"/>
              <a:t>년 </a:t>
            </a:r>
            <a:r>
              <a:rPr kumimoji="1" lang="en-US" altLang="ko-KR"/>
              <a:t>AI</a:t>
            </a:r>
            <a:r>
              <a:rPr kumimoji="1" lang="ko-KR" altLang="en-US"/>
              <a:t> 부활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107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226474" y="1787034"/>
            <a:ext cx="4691051" cy="4000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83433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2016</a:t>
            </a:r>
            <a:r>
              <a:rPr kumimoji="1" lang="ko-KR" altLang="en-US"/>
              <a:t>년 화려한 복귀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1026" name="Picture 2" descr="lphagoì ëí ì´ë¯¸ì§ ê²ìê²°ê³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6102" y="2349795"/>
            <a:ext cx="6286500" cy="3533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2630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별 차이 없다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신경망에 대한 큰 기대만큼 큰 실망</a:t>
            </a:r>
            <a:endParaRPr kumimoji="1" lang="en-US" altLang="ko-KR"/>
          </a:p>
          <a:p>
            <a:r>
              <a:rPr kumimoji="1" lang="ko-KR" altLang="en-US"/>
              <a:t>근래 뚜렷한 성과를 보이면서 다시 큰 관심</a:t>
            </a:r>
            <a:r>
              <a:rPr kumimoji="1" lang="en-US" altLang="ko-KR"/>
              <a:t>.</a:t>
            </a:r>
          </a:p>
          <a:p>
            <a:r>
              <a:rPr kumimoji="1" lang="en-US" altLang="ko-KR"/>
              <a:t>DNN: </a:t>
            </a:r>
            <a:r>
              <a:rPr kumimoji="1" lang="ko-KR" altLang="en-US"/>
              <a:t>실망했던 용어를 대신하여 붐을 일으키기 위한 용어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신경망</a:t>
            </a:r>
            <a:r>
              <a:rPr kumimoji="1" lang="en-US" altLang="ko-KR"/>
              <a:t>(NN)</a:t>
            </a:r>
            <a:r>
              <a:rPr kumimoji="1" lang="ko-KR" altLang="en-US"/>
              <a:t>과 심층신경망</a:t>
            </a:r>
            <a:r>
              <a:rPr kumimoji="1" lang="en-US" altLang="ko-KR"/>
              <a:t>(DNN)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76369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인간이 고안한 알고리즘이건 기계가 학습한 알고리즘 이건</a:t>
            </a:r>
            <a:r>
              <a:rPr kumimoji="1" lang="en-US" altLang="ko-KR"/>
              <a:t>,</a:t>
            </a:r>
            <a:r>
              <a:rPr kumimoji="1" lang="ko-KR" altLang="en-US"/>
              <a:t> 기계가 스스로 처리하면 </a:t>
            </a:r>
            <a:r>
              <a:rPr kumimoji="1" lang="en-US" altLang="ko-KR"/>
              <a:t>AI</a:t>
            </a:r>
          </a:p>
          <a:p>
            <a:r>
              <a:rPr kumimoji="1" lang="ko-KR" altLang="en-US"/>
              <a:t>데이터를 기반으로 하면 </a:t>
            </a:r>
            <a:r>
              <a:rPr kumimoji="1" lang="en-US" altLang="ko-KR"/>
              <a:t>ML</a:t>
            </a:r>
          </a:p>
          <a:p>
            <a:r>
              <a:rPr kumimoji="1" lang="ko-KR" altLang="en-US"/>
              <a:t>그중 신경망을 사용하는 것이 </a:t>
            </a:r>
            <a:r>
              <a:rPr kumimoji="1" lang="en-US" altLang="ko-KR"/>
              <a:t>DL</a:t>
            </a:r>
          </a:p>
          <a:p>
            <a:endParaRPr kumimoji="1" lang="en-US" altLang="ko-KR"/>
          </a:p>
          <a:p>
            <a:r>
              <a:rPr kumimoji="1" lang="ko-KR" altLang="en-US"/>
              <a:t>서로 다르지만</a:t>
            </a:r>
            <a:r>
              <a:rPr kumimoji="1" lang="en-US" altLang="ko-KR"/>
              <a:t>,</a:t>
            </a:r>
            <a:r>
              <a:rPr kumimoji="1" lang="ko-KR" altLang="en-US"/>
              <a:t> 그냥 </a:t>
            </a:r>
            <a:r>
              <a:rPr kumimoji="1" lang="en-US" altLang="ko-KR"/>
              <a:t>AI = ML = DL</a:t>
            </a:r>
            <a:r>
              <a:rPr kumimoji="1" lang="ko-KR" altLang="en-US"/>
              <a:t> 이라 부른다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 </a:t>
            </a:r>
            <a:r>
              <a:rPr kumimoji="1" lang="en-US" altLang="ko-KR"/>
              <a:t>AI, ML, DL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16030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AI, ML, DL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125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27297" y="1747508"/>
            <a:ext cx="8089405" cy="438747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13721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err="1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딥러닝 조금 더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601136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z="2000"/>
              <a:t>입력이 가중치만큼 곱해져서 전부 더해진다</a:t>
            </a:r>
            <a:r>
              <a:rPr kumimoji="1" lang="en-US" altLang="ko-KR" sz="2000"/>
              <a:t>.</a:t>
            </a:r>
          </a:p>
          <a:p>
            <a:r>
              <a:rPr kumimoji="1" lang="ko-KR" altLang="en-US" sz="2000"/>
              <a:t>이후 특정함수를 거쳐 출력된다</a:t>
            </a:r>
            <a:r>
              <a:rPr kumimoji="1" lang="en-US" altLang="ko-KR" sz="2000"/>
              <a:t>.</a:t>
            </a:r>
            <a:r>
              <a:rPr kumimoji="1" lang="ko-KR" altLang="en-US" sz="2000"/>
              <a:t> </a:t>
            </a:r>
            <a:endParaRPr kumimoji="1" lang="ko-KR" altLang="en-US" sz="180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신경망의 노드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Picture 4" descr="eep learning nodeì ëí ì´ë¯¸ì§ ê²ìê²°ê³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6434" y="3472329"/>
            <a:ext cx="5122767" cy="2487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0403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sz="180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노드</a:t>
            </a:r>
            <a:r>
              <a:rPr kumimoji="1" lang="en-US" altLang="ko-KR"/>
              <a:t>,</a:t>
            </a:r>
            <a:r>
              <a:rPr kumimoji="1" lang="ko-KR" altLang="en-US"/>
              <a:t> 층</a:t>
            </a:r>
            <a:r>
              <a:rPr kumimoji="1" lang="en-US" altLang="ko-KR"/>
              <a:t>,</a:t>
            </a:r>
            <a:r>
              <a:rPr kumimoji="1" lang="ko-KR" altLang="en-US"/>
              <a:t> 네트웤</a:t>
            </a:r>
            <a:r>
              <a:rPr kumimoji="1" lang="en-US" altLang="ko-KR"/>
              <a:t>,</a:t>
            </a:r>
            <a:r>
              <a:rPr kumimoji="1" lang="ko-KR" altLang="en-US"/>
              <a:t> 모델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5196" y="2422528"/>
            <a:ext cx="5622222" cy="3712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255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z="2000"/>
              <a:t>입력 값들은 가중치에 의해 출력이 결정된다</a:t>
            </a:r>
            <a:r>
              <a:rPr kumimoji="1" lang="en-US" altLang="ko-KR" sz="2000"/>
              <a:t>.</a:t>
            </a:r>
          </a:p>
          <a:p>
            <a:r>
              <a:rPr kumimoji="1" lang="ko-KR" altLang="en-US" sz="2000"/>
              <a:t>원하는 출력이 되도록 가중치를 조절하는 것이 학습이다</a:t>
            </a:r>
            <a:r>
              <a:rPr kumimoji="1" lang="en-US" altLang="ko-KR" sz="2000"/>
              <a:t>.</a:t>
            </a:r>
          </a:p>
          <a:p>
            <a:r>
              <a:rPr kumimoji="1" lang="ko-KR" altLang="en-US" sz="2000"/>
              <a:t>학습된 결과는 학습된 가중치 들이다</a:t>
            </a:r>
            <a:r>
              <a:rPr kumimoji="1" lang="en-US" altLang="ko-KR" sz="2000"/>
              <a:t>.</a:t>
            </a:r>
            <a:endParaRPr kumimoji="1" lang="ko-KR" altLang="en-US" sz="180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08853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스마트 팩토리 빅데이터 플랫폼 개발과 적용기술_수정" id="{3CD0A48B-7DEB-FA4F-8987-673AA658796E}" vid="{B0733983-B516-694E-BE1B-A0ACE71AD11B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39550</TotalTime>
  <Words>5056</Words>
  <Application>Microsoft Macintosh PowerPoint</Application>
  <PresentationFormat>화면 슬라이드 쇼(4:3)</PresentationFormat>
  <Paragraphs>1317</Paragraphs>
  <Slides>263</Slides>
  <Notes>32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263</vt:i4>
      </vt:variant>
    </vt:vector>
  </HeadingPairs>
  <TitlesOfParts>
    <vt:vector size="274" baseType="lpstr">
      <vt:lpstr>나눔고딕</vt:lpstr>
      <vt:lpstr>맑은 고딕</vt:lpstr>
      <vt:lpstr>Apple SD 산돌고딕 Neo 옅은체</vt:lpstr>
      <vt:lpstr>Calibri</vt:lpstr>
      <vt:lpstr>Cambria Math</vt:lpstr>
      <vt:lpstr>NanumSquare</vt:lpstr>
      <vt:lpstr>Proxima Nova</vt:lpstr>
      <vt:lpstr>SeoulNamsan B</vt:lpstr>
      <vt:lpstr>SeoulNamsan M</vt:lpstr>
      <vt:lpstr>Arial</vt:lpstr>
      <vt:lpstr>1_Office 테마</vt:lpstr>
      <vt:lpstr>PowerPoint 프레젠테이션</vt:lpstr>
      <vt:lpstr>임도형</vt:lpstr>
      <vt:lpstr>PowerPoint 프레젠테이션</vt:lpstr>
      <vt:lpstr>귤 익은 것 분류하기 - 사람</vt:lpstr>
      <vt:lpstr>귤 익은 것 분류하기 - 로봇</vt:lpstr>
      <vt:lpstr>귤 익은 것 분류하기 - 로봇</vt:lpstr>
      <vt:lpstr>사과 익은 거 분류하기 - 로봇</vt:lpstr>
      <vt:lpstr>사과 기준 찾기</vt:lpstr>
      <vt:lpstr>사과 기준 찾기</vt:lpstr>
      <vt:lpstr>사과 기준 찾기</vt:lpstr>
      <vt:lpstr>사과 기준 찾기</vt:lpstr>
      <vt:lpstr>사과 기준 찾기</vt:lpstr>
      <vt:lpstr>사과 기준 찾기</vt:lpstr>
      <vt:lpstr>사과 기준 찾기</vt:lpstr>
      <vt:lpstr>사과 기준 찾기</vt:lpstr>
      <vt:lpstr>사과 기준 찾기 – 찾았다!</vt:lpstr>
      <vt:lpstr>분류기</vt:lpstr>
      <vt:lpstr>용어</vt:lpstr>
      <vt:lpstr>PowerPoint 프레젠테이션</vt:lpstr>
      <vt:lpstr>사과 분류 적용</vt:lpstr>
      <vt:lpstr>사과 분류 적용 </vt:lpstr>
      <vt:lpstr>기준을 다시 찾자 – 색깔을 고려</vt:lpstr>
      <vt:lpstr>기준을 다시 찾자 – 색깔을 고려</vt:lpstr>
      <vt:lpstr>기준을 다시 찾자 – 가르자</vt:lpstr>
      <vt:lpstr>기준이 선이다</vt:lpstr>
      <vt:lpstr>새 기준의 의미</vt:lpstr>
      <vt:lpstr>처음이자 마지막 수식</vt:lpstr>
      <vt:lpstr>선</vt:lpstr>
      <vt:lpstr>선과 점</vt:lpstr>
      <vt:lpstr>점의 값</vt:lpstr>
      <vt:lpstr>선으로 구분된 영역</vt:lpstr>
      <vt:lpstr>기준을 찾는다는 건</vt:lpstr>
      <vt:lpstr>PowerPoint 프레젠테이션</vt:lpstr>
      <vt:lpstr>선식의 다른 표현</vt:lpstr>
      <vt:lpstr>그림 표현의 예</vt:lpstr>
      <vt:lpstr>익은 사과</vt:lpstr>
      <vt:lpstr>안 익은 사과</vt:lpstr>
      <vt:lpstr>그림 표현</vt:lpstr>
      <vt:lpstr>잘못된 분류</vt:lpstr>
      <vt:lpstr>그림 표현</vt:lpstr>
      <vt:lpstr>선 조정 필요</vt:lpstr>
      <vt:lpstr>선 조정 아이디어</vt:lpstr>
      <vt:lpstr>선 조정 아이디어</vt:lpstr>
      <vt:lpstr>선 조정 아이디어</vt:lpstr>
      <vt:lpstr>선 조정 예</vt:lpstr>
      <vt:lpstr>선 조정 예</vt:lpstr>
      <vt:lpstr>선의 학습 실 예 </vt:lpstr>
      <vt:lpstr>선의 학습 실 예</vt:lpstr>
      <vt:lpstr>선을 찾을 수 있다</vt:lpstr>
      <vt:lpstr>용어</vt:lpstr>
      <vt:lpstr>PowerPoint 프레젠테이션</vt:lpstr>
      <vt:lpstr>비용 함수(Cost Function)</vt:lpstr>
      <vt:lpstr>학습과 비용함수</vt:lpstr>
      <vt:lpstr>경사 하강법(Gradient Descent)</vt:lpstr>
      <vt:lpstr>사과 예에서 학습방법</vt:lpstr>
      <vt:lpstr>경사하강법 알고리즘들</vt:lpstr>
      <vt:lpstr>PowerPoint 프레젠테이션</vt:lpstr>
      <vt:lpstr>신경세포</vt:lpstr>
      <vt:lpstr>신경세포와 유사</vt:lpstr>
      <vt:lpstr>퍼셉트론(Perceptron)</vt:lpstr>
      <vt:lpstr>퍼셉트론의 한계</vt:lpstr>
      <vt:lpstr>선형 분리 여부</vt:lpstr>
      <vt:lpstr>선형 분리 불가 문제의 해결법</vt:lpstr>
      <vt:lpstr>MLP(Multi Layer Perceptron)</vt:lpstr>
      <vt:lpstr>퍼셉트론의 능력</vt:lpstr>
      <vt:lpstr> 온라인 시뮬레이션</vt:lpstr>
      <vt:lpstr>숫자 인식의 예</vt:lpstr>
      <vt:lpstr>PowerPoint 프레젠테이션</vt:lpstr>
      <vt:lpstr>DNN의 능력</vt:lpstr>
      <vt:lpstr>DNN의 함수 근사화 능력</vt:lpstr>
      <vt:lpstr>함수</vt:lpstr>
      <vt:lpstr>학습</vt:lpstr>
      <vt:lpstr>학습</vt:lpstr>
      <vt:lpstr>학습</vt:lpstr>
      <vt:lpstr>학습</vt:lpstr>
      <vt:lpstr>학습</vt:lpstr>
      <vt:lpstr>함수를 근사화 한 것이다</vt:lpstr>
      <vt:lpstr>단순, 하지만 강력한 방법</vt:lpstr>
      <vt:lpstr>함수 예</vt:lpstr>
      <vt:lpstr>함수 예</vt:lpstr>
      <vt:lpstr>함수 예</vt:lpstr>
      <vt:lpstr>함수 예</vt:lpstr>
      <vt:lpstr>함수 예</vt:lpstr>
      <vt:lpstr>함수 예</vt:lpstr>
      <vt:lpstr>함수 예</vt:lpstr>
      <vt:lpstr>딥러닝</vt:lpstr>
      <vt:lpstr>PowerPoint 프레젠테이션</vt:lpstr>
      <vt:lpstr> 인공지능(AI; Artificial Intelligence)</vt:lpstr>
      <vt:lpstr>머신러닝(ML; Machine Learning)</vt:lpstr>
      <vt:lpstr>딥러닝(DL; Deep Learning)</vt:lpstr>
      <vt:lpstr>2012년 AI 부활</vt:lpstr>
      <vt:lpstr>2016년 화려한 복귀</vt:lpstr>
      <vt:lpstr>신경망(NN)과 심층신경망(DNN)</vt:lpstr>
      <vt:lpstr> AI, ML, DL</vt:lpstr>
      <vt:lpstr>AI, ML, DL</vt:lpstr>
      <vt:lpstr>PowerPoint 프레젠테이션</vt:lpstr>
      <vt:lpstr>신경망의 노드</vt:lpstr>
      <vt:lpstr>노드, 층, 네트웤, 모델</vt:lpstr>
      <vt:lpstr>학습</vt:lpstr>
      <vt:lpstr>역전파, 경사하강법</vt:lpstr>
      <vt:lpstr>TensorFlow, Keras</vt:lpstr>
      <vt:lpstr>딥러닝 장단점</vt:lpstr>
      <vt:lpstr>ML과 DL의 선택</vt:lpstr>
      <vt:lpstr>딥러닝 실제 코드</vt:lpstr>
      <vt:lpstr>딥러닝 트렌드</vt:lpstr>
      <vt:lpstr>딥러닝의 큰 단점</vt:lpstr>
      <vt:lpstr>비지도 학습, 강화 학습</vt:lpstr>
      <vt:lpstr>PowerPoint 프레젠테이션</vt:lpstr>
      <vt:lpstr>DNN 적용</vt:lpstr>
      <vt:lpstr>입력</vt:lpstr>
      <vt:lpstr>예측 결과</vt:lpstr>
      <vt:lpstr>학습된 DNN</vt:lpstr>
      <vt:lpstr>시뮬레이션이 가능하면</vt:lpstr>
      <vt:lpstr>PowerPoint 프레젠테이션</vt:lpstr>
      <vt:lpstr>많은 연산량</vt:lpstr>
      <vt:lpstr>GPU</vt:lpstr>
      <vt:lpstr>딥러닝 개발 스택</vt:lpstr>
      <vt:lpstr>TensorFlow와 Keras</vt:lpstr>
      <vt:lpstr>Jupyter Notebook</vt:lpstr>
      <vt:lpstr>Jupyter Notebook</vt:lpstr>
      <vt:lpstr>Colab</vt:lpstr>
      <vt:lpstr>Kaggle</vt:lpstr>
      <vt:lpstr>PowerPoint 프레젠테이션</vt:lpstr>
      <vt:lpstr>Cost Function 종류</vt:lpstr>
      <vt:lpstr>Optimizer 종류</vt:lpstr>
      <vt:lpstr>Overfitting 방지법 종류</vt:lpstr>
      <vt:lpstr>활성화 함수 종류</vt:lpstr>
      <vt:lpstr>학습율</vt:lpstr>
      <vt:lpstr>SoftMax</vt:lpstr>
      <vt:lpstr>Gradient Descent</vt:lpstr>
      <vt:lpstr>BackPropagation</vt:lpstr>
      <vt:lpstr>PowerPoint 프레젠테이션</vt:lpstr>
      <vt:lpstr>활성화 함수</vt:lpstr>
      <vt:lpstr>활성화 함수 적용 여부</vt:lpstr>
      <vt:lpstr>1개의 노드</vt:lpstr>
      <vt:lpstr>2개의 노드</vt:lpstr>
      <vt:lpstr>n개의 노드</vt:lpstr>
      <vt:lpstr>2개의 입력</vt:lpstr>
      <vt:lpstr>2개의 입력</vt:lpstr>
      <vt:lpstr>PowerPoint 프레젠테이션</vt:lpstr>
      <vt:lpstr>IRIS 분류 문제</vt:lpstr>
      <vt:lpstr>모델 구조</vt:lpstr>
      <vt:lpstr>PowerPoint 프레젠테이션</vt:lpstr>
      <vt:lpstr>영상과 픽셀</vt:lpstr>
      <vt:lpstr>픽셀의 값</vt:lpstr>
      <vt:lpstr>픽셀의 값</vt:lpstr>
      <vt:lpstr>픽셀의 값</vt:lpstr>
      <vt:lpstr>영상 데이터</vt:lpstr>
      <vt:lpstr>영상 파일 포멧</vt:lpstr>
      <vt:lpstr>PowerPoint 프레젠테이션</vt:lpstr>
      <vt:lpstr>MNIST 데이터</vt:lpstr>
      <vt:lpstr>MNIST 분류 문제</vt:lpstr>
      <vt:lpstr>DNN MNIST 시뮬레이션</vt:lpstr>
      <vt:lpstr>PowerPoint 프레젠테이션</vt:lpstr>
      <vt:lpstr>CNN(Convolutional NN) 구조</vt:lpstr>
      <vt:lpstr>Convolution Filter</vt:lpstr>
      <vt:lpstr>Convolution Filter - 의미</vt:lpstr>
      <vt:lpstr>Convolution Filter - Stride</vt:lpstr>
      <vt:lpstr>Convolution Filter - Padding</vt:lpstr>
      <vt:lpstr>Max Pooling</vt:lpstr>
      <vt:lpstr>특징 추출과 분류</vt:lpstr>
      <vt:lpstr>CNN 성능</vt:lpstr>
      <vt:lpstr>CNN MNIST 시뮬레이션</vt:lpstr>
      <vt:lpstr>PowerPoint 프레젠테이션</vt:lpstr>
      <vt:lpstr>CIFAR10 데이터</vt:lpstr>
      <vt:lpstr>CIFAR10 분류 문제</vt:lpstr>
      <vt:lpstr>PowerPoint 프레젠테이션</vt:lpstr>
      <vt:lpstr>분류(Classification)</vt:lpstr>
      <vt:lpstr>ImageNet</vt:lpstr>
      <vt:lpstr>분류기 DNN의 입력</vt:lpstr>
      <vt:lpstr>분류기 DNN의 출력</vt:lpstr>
      <vt:lpstr>영상 분류 현황</vt:lpstr>
      <vt:lpstr>ILSVRC</vt:lpstr>
      <vt:lpstr>공개된 모델</vt:lpstr>
      <vt:lpstr>PowerPoint 프레젠테이션</vt:lpstr>
      <vt:lpstr>VGG 16</vt:lpstr>
      <vt:lpstr>VGG16 구조</vt:lpstr>
      <vt:lpstr>VGG16 시뮬레이션</vt:lpstr>
      <vt:lpstr>PowerPoint 프레젠테이션</vt:lpstr>
      <vt:lpstr>CNN의 구조</vt:lpstr>
      <vt:lpstr>우승 모델</vt:lpstr>
      <vt:lpstr>커스텀 데이타</vt:lpstr>
      <vt:lpstr>우승 모델 재활용</vt:lpstr>
      <vt:lpstr>전이 학습</vt:lpstr>
      <vt:lpstr>PowerPoint 프레젠테이션</vt:lpstr>
      <vt:lpstr>데이터 준비</vt:lpstr>
      <vt:lpstr>데이터 준비</vt:lpstr>
      <vt:lpstr>원 VGG 모습</vt:lpstr>
      <vt:lpstr>새로 학습 시의 VGG 모습</vt:lpstr>
      <vt:lpstr>데이터 전처리</vt:lpstr>
      <vt:lpstr>레이블링 데이타</vt:lpstr>
      <vt:lpstr>데이터 증강</vt:lpstr>
      <vt:lpstr>PowerPoint 프레젠테이션</vt:lpstr>
      <vt:lpstr>ResNet</vt:lpstr>
      <vt:lpstr>ResNet 구조</vt:lpstr>
      <vt:lpstr>PowerPoint 프레젠테이션</vt:lpstr>
      <vt:lpstr>U-Net 구조</vt:lpstr>
      <vt:lpstr>U-Net을 사용한 영역 분할(segementation)</vt:lpstr>
      <vt:lpstr>PowerPoint 프레젠테이션</vt:lpstr>
      <vt:lpstr>RNN(Recurrent NN)</vt:lpstr>
      <vt:lpstr>입출력 예</vt:lpstr>
      <vt:lpstr>RNN(Recurrent NN)</vt:lpstr>
      <vt:lpstr>LSTM(Long Short Term Memory)</vt:lpstr>
      <vt:lpstr>PowerPoint 프레젠테이션</vt:lpstr>
      <vt:lpstr>단어를 표현하는 방법</vt:lpstr>
      <vt:lpstr>구조</vt:lpstr>
      <vt:lpstr>임베딩된 결과</vt:lpstr>
      <vt:lpstr>PowerPoint 프레젠테이션</vt:lpstr>
      <vt:lpstr>강화 학습</vt:lpstr>
      <vt:lpstr>DQN(Deep Q Network)</vt:lpstr>
      <vt:lpstr>강화학습의 의미</vt:lpstr>
      <vt:lpstr>강화학습 예 - 아타리</vt:lpstr>
      <vt:lpstr>강화학습 예 - 쿠키런</vt:lpstr>
      <vt:lpstr>PowerPoint 프레젠테이션</vt:lpstr>
      <vt:lpstr>GAN 결과 예</vt:lpstr>
      <vt:lpstr>GAN 결과 예</vt:lpstr>
      <vt:lpstr>GAN 결과 예</vt:lpstr>
      <vt:lpstr>레이블링 데이터가 없는 상황</vt:lpstr>
      <vt:lpstr>양수/음수 판정 함수</vt:lpstr>
      <vt:lpstr>G를 가지고 F 학습</vt:lpstr>
      <vt:lpstr>두 함수를 잇자</vt:lpstr>
      <vt:lpstr>두 함수를 잇자</vt:lpstr>
      <vt:lpstr>GAN 구조</vt:lpstr>
      <vt:lpstr>loss 함수</vt:lpstr>
      <vt:lpstr>학습이 완료되면</vt:lpstr>
      <vt:lpstr>GAN의 의미 – 레이블링 데이타 없이</vt:lpstr>
      <vt:lpstr>GAN의 의미 - 생성기 학습을 위한 판별기</vt:lpstr>
      <vt:lpstr>GAN의 의미</vt:lpstr>
      <vt:lpstr>생성기 입력으로 사용한 노이즈</vt:lpstr>
      <vt:lpstr>잠재 공간의 다른 점</vt:lpstr>
      <vt:lpstr>GAN 다른 예</vt:lpstr>
      <vt:lpstr>잠재 공간 상의 중간 점</vt:lpstr>
      <vt:lpstr>중간점 다른 예</vt:lpstr>
      <vt:lpstr>PowerPoint 프레젠테이션</vt:lpstr>
      <vt:lpstr>영상 인식(image recognition)</vt:lpstr>
      <vt:lpstr>탐지(detection)와 분류(classification)</vt:lpstr>
      <vt:lpstr>영상 인식 현황</vt:lpstr>
      <vt:lpstr>영상인식 작업 요약</vt:lpstr>
      <vt:lpstr>영상 인식 모델</vt:lpstr>
      <vt:lpstr>영역 찾기와 분류를 순차적으로</vt:lpstr>
      <vt:lpstr>영역 찾기와 분류를 동시에</vt:lpstr>
      <vt:lpstr>성능</vt:lpstr>
      <vt:lpstr>성능 지표</vt:lpstr>
      <vt:lpstr>성능 지표 - IoU</vt:lpstr>
      <vt:lpstr>성능 지표 - mAP, AR</vt:lpstr>
      <vt:lpstr>PowerPoint 프레젠테이션</vt:lpstr>
      <vt:lpstr>YOLO3</vt:lpstr>
      <vt:lpstr>성능</vt:lpstr>
      <vt:lpstr>탐지 방식</vt:lpstr>
      <vt:lpstr>구조</vt:lpstr>
      <vt:lpstr>각 셀의 탐지</vt:lpstr>
      <vt:lpstr>PowerPoint 프레젠테이션</vt:lpstr>
      <vt:lpstr>VOC 데이터 포멧</vt:lpstr>
      <vt:lpstr>레이블링 데이타 파일 예</vt:lpstr>
      <vt:lpstr>레이블링 툴</vt:lpstr>
      <vt:lpstr>darknet의 레이블링 데이터 포멧</vt:lpstr>
      <vt:lpstr>레이블링 데이터 파일 예</vt:lpstr>
      <vt:lpstr>레이블링 데이터 포멧</vt:lpstr>
      <vt:lpstr>VOC 포멧을 darknet 포멧으로 변환</vt:lpstr>
      <vt:lpstr>전이학습</vt:lpstr>
      <vt:lpstr>PowerPoint 프레젠테이션</vt:lpstr>
      <vt:lpstr>SSD</vt:lpstr>
      <vt:lpstr>SSD 구조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Office 사용자</dc:creator>
  <cp:lastModifiedBy>임 도형</cp:lastModifiedBy>
  <cp:revision>627</cp:revision>
  <cp:lastPrinted>2017-06-08T03:54:08Z</cp:lastPrinted>
  <dcterms:created xsi:type="dcterms:W3CDTF">2017-05-08T00:37:53Z</dcterms:created>
  <dcterms:modified xsi:type="dcterms:W3CDTF">2020-07-26T18:11:32Z</dcterms:modified>
</cp:coreProperties>
</file>